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69" r:id="rId6"/>
    <p:sldId id="261" r:id="rId7"/>
    <p:sldId id="271" r:id="rId8"/>
    <p:sldId id="259" r:id="rId9"/>
    <p:sldId id="268" r:id="rId10"/>
    <p:sldId id="266" r:id="rId11"/>
    <p:sldId id="262" r:id="rId12"/>
    <p:sldId id="263" r:id="rId13"/>
    <p:sldId id="264" r:id="rId14"/>
    <p:sldId id="267" r:id="rId15"/>
    <p:sldId id="265" r:id="rId16"/>
    <p:sldId id="270"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747" autoAdjust="0"/>
  </p:normalViewPr>
  <p:slideViewPr>
    <p:cSldViewPr snapToGrid="0" snapToObjects="1">
      <p:cViewPr>
        <p:scale>
          <a:sx n="95" d="100"/>
          <a:sy n="95" d="100"/>
        </p:scale>
        <p:origin x="-111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pPr/>
              <a:t>12/6/12</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578FA3-38AD-400D-A4D2-18E8EF129E5F}" type="datetime1">
              <a:rPr lang="en-US" smtClean="0"/>
              <a:pPr/>
              <a:t>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pPr/>
              <a:t>12/6/12</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pPr/>
              <a:t>12/6/12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pPr/>
              <a:t>12/6/12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3737-8506-438E-ABC0-0BE7E06DCCA6}" type="datetime1">
              <a:rPr lang="en-US" smtClean="0"/>
              <a:pPr/>
              <a:t>12/6/12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1D58AA-1C84-40C9-BFEE-631CCB17636C}" type="datetime1">
              <a:rPr lang="en-US" smtClean="0"/>
              <a:pPr/>
              <a:t>12/6/12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pPr/>
              <a:t>12/6/12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pPr/>
              <a:t>12/6/12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12/6/12</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arch.proquest.com.libaccess.sjlibrary.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err="1" smtClean="0"/>
              <a:t>Libr</a:t>
            </a:r>
            <a:r>
              <a:rPr lang="en-US" dirty="0" smtClean="0"/>
              <a:t> 204-11</a:t>
            </a:r>
          </a:p>
          <a:p>
            <a:r>
              <a:rPr lang="en-US" dirty="0" smtClean="0"/>
              <a:t>Ashley Luna</a:t>
            </a:r>
            <a:endParaRPr lang="en-US" dirty="0"/>
          </a:p>
        </p:txBody>
      </p:sp>
      <p:sp>
        <p:nvSpPr>
          <p:cNvPr id="3" name="Title 2"/>
          <p:cNvSpPr>
            <a:spLocks noGrp="1"/>
          </p:cNvSpPr>
          <p:nvPr>
            <p:ph type="title"/>
          </p:nvPr>
        </p:nvSpPr>
        <p:spPr/>
        <p:txBody>
          <a:bodyPr/>
          <a:lstStyle/>
          <a:p>
            <a:r>
              <a:rPr lang="en-US" dirty="0" smtClean="0"/>
              <a:t>My Philosophy of Management and Leadership</a:t>
            </a:r>
            <a:br>
              <a:rPr lang="en-US" dirty="0" smtClean="0"/>
            </a:br>
            <a:r>
              <a:rPr lang="en-US" dirty="0" smtClean="0"/>
              <a:t> </a:t>
            </a:r>
            <a:endParaRPr lang="en-US" dirty="0"/>
          </a:p>
        </p:txBody>
      </p:sp>
    </p:spTree>
    <p:extLst>
      <p:ext uri="{BB962C8B-B14F-4D97-AF65-F5344CB8AC3E}">
        <p14:creationId xmlns:p14="http://schemas.microsoft.com/office/powerpoint/2010/main" val="347206085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1762223"/>
          </a:xfrm>
        </p:spPr>
        <p:txBody>
          <a:bodyPr/>
          <a:lstStyle/>
          <a:p>
            <a:pPr marL="45720" indent="0">
              <a:buNone/>
            </a:pPr>
            <a:r>
              <a:rPr lang="en-US" dirty="0" smtClean="0"/>
              <a:t>“Successful services know their purpose, have a good sense of the future, and plan for the ways in which they will achieve goals and overcome challenges. “</a:t>
            </a:r>
          </a:p>
          <a:p>
            <a:pPr marL="45720" indent="0" algn="r">
              <a:buNone/>
            </a:pPr>
            <a:r>
              <a:rPr lang="en-US" sz="1800" dirty="0" smtClean="0"/>
              <a:t>(Evans &amp; Ward, 2007 p. 341)</a:t>
            </a:r>
          </a:p>
        </p:txBody>
      </p:sp>
      <p:sp>
        <p:nvSpPr>
          <p:cNvPr id="3" name="Title 2"/>
          <p:cNvSpPr>
            <a:spLocks noGrp="1"/>
          </p:cNvSpPr>
          <p:nvPr>
            <p:ph type="title"/>
          </p:nvPr>
        </p:nvSpPr>
        <p:spPr/>
        <p:txBody>
          <a:bodyPr/>
          <a:lstStyle/>
          <a:p>
            <a:r>
              <a:rPr lang="en-US" dirty="0" smtClean="0"/>
              <a:t>Mission and Goals</a:t>
            </a:r>
            <a:endParaRPr lang="en-US" dirty="0"/>
          </a:p>
        </p:txBody>
      </p:sp>
      <p:sp>
        <p:nvSpPr>
          <p:cNvPr id="5" name="TextBox 4"/>
          <p:cNvSpPr txBox="1"/>
          <p:nvPr/>
        </p:nvSpPr>
        <p:spPr>
          <a:xfrm>
            <a:off x="380999" y="3316941"/>
            <a:ext cx="4248666" cy="4105740"/>
          </a:xfrm>
          <a:prstGeom prst="rect">
            <a:avLst/>
          </a:prstGeom>
          <a:noFill/>
        </p:spPr>
        <p:txBody>
          <a:bodyPr wrap="square" rtlCol="0">
            <a:spAutoFit/>
          </a:bodyPr>
          <a:lstStyle/>
          <a:p>
            <a:pPr marL="274320" lvl="0" indent="-228600">
              <a:spcBef>
                <a:spcPct val="20000"/>
              </a:spcBef>
              <a:buClr>
                <a:srgbClr val="C66951"/>
              </a:buClr>
              <a:buFont typeface="Wingdings 2" pitchFamily="18" charset="2"/>
              <a:buChar char=""/>
            </a:pPr>
            <a:r>
              <a:rPr lang="en-US" sz="2000" spc="150" dirty="0">
                <a:solidFill>
                  <a:srgbClr val="534949"/>
                </a:solidFill>
              </a:rPr>
              <a:t>Clear </a:t>
            </a:r>
            <a:r>
              <a:rPr lang="en-US" sz="2000" spc="150" dirty="0" smtClean="0">
                <a:solidFill>
                  <a:srgbClr val="534949"/>
                </a:solidFill>
              </a:rPr>
              <a:t>strategies  </a:t>
            </a:r>
            <a:r>
              <a:rPr lang="en-US" sz="2000" spc="150" dirty="0">
                <a:solidFill>
                  <a:srgbClr val="534949"/>
                </a:solidFill>
              </a:rPr>
              <a:t>and guidelines for the </a:t>
            </a:r>
            <a:r>
              <a:rPr lang="en-US" sz="2000" spc="150" dirty="0" smtClean="0">
                <a:solidFill>
                  <a:srgbClr val="534949"/>
                </a:solidFill>
              </a:rPr>
              <a:t>organization</a:t>
            </a:r>
          </a:p>
          <a:p>
            <a:pPr marL="45720" lvl="0">
              <a:spcBef>
                <a:spcPct val="20000"/>
              </a:spcBef>
              <a:buClr>
                <a:srgbClr val="C66951"/>
              </a:buClr>
            </a:pPr>
            <a:endParaRPr lang="en-US" sz="2000" spc="150" dirty="0">
              <a:solidFill>
                <a:srgbClr val="534949"/>
              </a:solidFill>
            </a:endParaRPr>
          </a:p>
          <a:p>
            <a:pPr marL="274320" lvl="0" indent="-228600">
              <a:spcBef>
                <a:spcPct val="20000"/>
              </a:spcBef>
              <a:buClr>
                <a:srgbClr val="C66951"/>
              </a:buClr>
              <a:buFont typeface="Wingdings 2" pitchFamily="18" charset="2"/>
              <a:buChar char=""/>
            </a:pPr>
            <a:r>
              <a:rPr lang="en-US" sz="2000" spc="150" dirty="0">
                <a:solidFill>
                  <a:srgbClr val="534949"/>
                </a:solidFill>
              </a:rPr>
              <a:t>Important because behavior is goal </a:t>
            </a:r>
            <a:r>
              <a:rPr lang="en-US" sz="2000" spc="150" dirty="0" smtClean="0">
                <a:solidFill>
                  <a:srgbClr val="534949"/>
                </a:solidFill>
              </a:rPr>
              <a:t>oriented </a:t>
            </a:r>
          </a:p>
          <a:p>
            <a:pPr marL="45720" lvl="0">
              <a:spcBef>
                <a:spcPct val="20000"/>
              </a:spcBef>
              <a:buClr>
                <a:srgbClr val="C66951"/>
              </a:buClr>
            </a:pPr>
            <a:endParaRPr lang="en-US" sz="2000" spc="150" dirty="0" smtClean="0">
              <a:solidFill>
                <a:srgbClr val="534949"/>
              </a:solidFill>
            </a:endParaRPr>
          </a:p>
          <a:p>
            <a:pPr marL="274320" lvl="0" indent="-228600">
              <a:spcBef>
                <a:spcPct val="20000"/>
              </a:spcBef>
              <a:buClr>
                <a:srgbClr val="C66951"/>
              </a:buClr>
              <a:buFont typeface="Wingdings 2" pitchFamily="18" charset="2"/>
              <a:buChar char=""/>
            </a:pPr>
            <a:r>
              <a:rPr lang="en-US" sz="2000" spc="150" dirty="0" smtClean="0">
                <a:solidFill>
                  <a:srgbClr val="534949"/>
                </a:solidFill>
              </a:rPr>
              <a:t>Achievement of goals means greater support in the future!</a:t>
            </a:r>
          </a:p>
          <a:p>
            <a:pPr marL="274320" lvl="0" indent="-228600">
              <a:spcBef>
                <a:spcPct val="20000"/>
              </a:spcBef>
              <a:buClr>
                <a:srgbClr val="C66951"/>
              </a:buClr>
              <a:buFont typeface="Wingdings 2" pitchFamily="18" charset="2"/>
              <a:buChar char=""/>
            </a:pPr>
            <a:endParaRPr lang="en-US" spc="150" dirty="0" smtClean="0">
              <a:solidFill>
                <a:srgbClr val="534949"/>
              </a:solidFill>
            </a:endParaRPr>
          </a:p>
          <a:p>
            <a:pPr marL="45720" lvl="0">
              <a:spcBef>
                <a:spcPct val="20000"/>
              </a:spcBef>
              <a:buClr>
                <a:srgbClr val="C66951"/>
              </a:buClr>
            </a:pPr>
            <a:endParaRPr lang="en-US" spc="150" dirty="0">
              <a:solidFill>
                <a:srgbClr val="534949"/>
              </a:solidFill>
            </a:endParaRPr>
          </a:p>
          <a:p>
            <a:endParaRPr lang="en-US" dirty="0"/>
          </a:p>
        </p:txBody>
      </p:sp>
      <p:sp>
        <p:nvSpPr>
          <p:cNvPr id="6" name="TextBox 5"/>
          <p:cNvSpPr txBox="1"/>
          <p:nvPr/>
        </p:nvSpPr>
        <p:spPr>
          <a:xfrm>
            <a:off x="5199529" y="5871882"/>
            <a:ext cx="3562731" cy="369332"/>
          </a:xfrm>
          <a:prstGeom prst="rect">
            <a:avLst/>
          </a:prstGeom>
          <a:noFill/>
        </p:spPr>
        <p:txBody>
          <a:bodyPr wrap="square" rtlCol="0">
            <a:spAutoFit/>
          </a:bodyPr>
          <a:lstStyle/>
          <a:p>
            <a:r>
              <a:rPr lang="en-US" dirty="0" smtClean="0"/>
              <a:t>(Evans &amp; Ward, 2007)</a:t>
            </a:r>
            <a:endParaRPr lang="en-US" dirty="0"/>
          </a:p>
        </p:txBody>
      </p:sp>
      <p:pic>
        <p:nvPicPr>
          <p:cNvPr id="7" name="Picture 6" descr="goal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8106" y="3127245"/>
            <a:ext cx="1925052" cy="2610953"/>
          </a:xfrm>
          <a:prstGeom prst="rect">
            <a:avLst/>
          </a:prstGeom>
        </p:spPr>
      </p:pic>
    </p:spTree>
    <p:extLst>
      <p:ext uri="{BB962C8B-B14F-4D97-AF65-F5344CB8AC3E}">
        <p14:creationId xmlns:p14="http://schemas.microsoft.com/office/powerpoint/2010/main" val="228324235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45720" indent="0" algn="ctr">
              <a:buNone/>
            </a:pPr>
            <a:r>
              <a:rPr lang="en-US" sz="2400" dirty="0" smtClean="0"/>
              <a:t>It is up to Managers and Leaders to effectively support and motivate the organization!</a:t>
            </a:r>
          </a:p>
          <a:p>
            <a:r>
              <a:rPr lang="en-US" dirty="0" smtClean="0"/>
              <a:t>Evans </a:t>
            </a:r>
            <a:r>
              <a:rPr lang="en-US" dirty="0"/>
              <a:t>&amp; Wards (2007) explains that someone with the skill, ability and motivation will not perform well without support (294).</a:t>
            </a:r>
            <a:r>
              <a:rPr lang="en-US" dirty="0"/>
              <a:t> </a:t>
            </a:r>
            <a:endParaRPr lang="en-US" dirty="0" smtClean="0"/>
          </a:p>
          <a:p>
            <a:pPr marL="45720" indent="0">
              <a:buNone/>
            </a:pPr>
            <a:endParaRPr lang="en-US" dirty="0"/>
          </a:p>
          <a:p>
            <a:r>
              <a:rPr lang="en-US" dirty="0"/>
              <a:t>Evans &amp; Ward (2007) explain that motivating teams to perform requires shared enthusiasm, commitment and values (323</a:t>
            </a:r>
            <a:r>
              <a:rPr lang="en-US" dirty="0" smtClean="0"/>
              <a:t>). </a:t>
            </a:r>
          </a:p>
          <a:p>
            <a:endParaRPr lang="en-US" dirty="0"/>
          </a:p>
          <a:p>
            <a:r>
              <a:rPr lang="en-US" dirty="0" smtClean="0"/>
              <a:t>Stress is a useful motivation tool because “as stress increases so dose performance.” BUT important to figure out the right level without causing burnout! (p. 116)</a:t>
            </a:r>
          </a:p>
          <a:p>
            <a:endParaRPr lang="en-US" dirty="0"/>
          </a:p>
        </p:txBody>
      </p:sp>
      <p:sp>
        <p:nvSpPr>
          <p:cNvPr id="3" name="Title 2"/>
          <p:cNvSpPr>
            <a:spLocks noGrp="1"/>
          </p:cNvSpPr>
          <p:nvPr>
            <p:ph type="title"/>
          </p:nvPr>
        </p:nvSpPr>
        <p:spPr/>
        <p:txBody>
          <a:bodyPr/>
          <a:lstStyle/>
          <a:p>
            <a:r>
              <a:rPr lang="en-US" dirty="0" smtClean="0"/>
              <a:t>Motivation</a:t>
            </a:r>
            <a:endParaRPr lang="en-US" dirty="0"/>
          </a:p>
        </p:txBody>
      </p:sp>
    </p:spTree>
    <p:extLst>
      <p:ext uri="{BB962C8B-B14F-4D97-AF65-F5344CB8AC3E}">
        <p14:creationId xmlns:p14="http://schemas.microsoft.com/office/powerpoint/2010/main" val="412776714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1567988"/>
          </a:xfrm>
        </p:spPr>
        <p:txBody>
          <a:bodyPr>
            <a:normAutofit/>
          </a:bodyPr>
          <a:lstStyle/>
          <a:p>
            <a:pPr marL="45720" indent="0">
              <a:buNone/>
            </a:pPr>
            <a:r>
              <a:rPr lang="en-US" dirty="0" err="1"/>
              <a:t>Knecht</a:t>
            </a:r>
            <a:r>
              <a:rPr lang="en-US" dirty="0"/>
              <a:t> </a:t>
            </a:r>
            <a:r>
              <a:rPr lang="en-US" dirty="0" smtClean="0"/>
              <a:t>(2004) explains </a:t>
            </a:r>
            <a:r>
              <a:rPr lang="en-US" dirty="0"/>
              <a:t>that in order to build a strong team that is productive and accountable a team needs to set goals and objectives. This allows group members to know what are the expectations and gives the group a set focus and </a:t>
            </a:r>
            <a:r>
              <a:rPr lang="en-US" dirty="0" smtClean="0"/>
              <a:t>direction. </a:t>
            </a:r>
            <a:r>
              <a:rPr lang="en-US" dirty="0"/>
              <a:t> </a:t>
            </a:r>
            <a:r>
              <a:rPr lang="en-US" dirty="0"/>
              <a:t> </a:t>
            </a:r>
            <a:endParaRPr lang="en-US" dirty="0" smtClean="0"/>
          </a:p>
          <a:p>
            <a:pPr marL="45720" indent="0">
              <a:buNone/>
            </a:pPr>
            <a:endParaRPr lang="en-US" dirty="0"/>
          </a:p>
        </p:txBody>
      </p:sp>
      <p:sp>
        <p:nvSpPr>
          <p:cNvPr id="3" name="Title 2"/>
          <p:cNvSpPr>
            <a:spLocks noGrp="1"/>
          </p:cNvSpPr>
          <p:nvPr>
            <p:ph type="title"/>
          </p:nvPr>
        </p:nvSpPr>
        <p:spPr/>
        <p:txBody>
          <a:bodyPr/>
          <a:lstStyle/>
          <a:p>
            <a:r>
              <a:rPr lang="en-US" dirty="0" err="1" smtClean="0"/>
              <a:t>TeamWork</a:t>
            </a:r>
            <a:endParaRPr lang="en-US" dirty="0"/>
          </a:p>
        </p:txBody>
      </p:sp>
      <p:sp>
        <p:nvSpPr>
          <p:cNvPr id="4" name="TextBox 3"/>
          <p:cNvSpPr txBox="1"/>
          <p:nvPr/>
        </p:nvSpPr>
        <p:spPr>
          <a:xfrm>
            <a:off x="821765" y="3092826"/>
            <a:ext cx="4034117" cy="3958007"/>
          </a:xfrm>
          <a:prstGeom prst="rect">
            <a:avLst/>
          </a:prstGeom>
          <a:noFill/>
        </p:spPr>
        <p:txBody>
          <a:bodyPr wrap="square" rtlCol="0">
            <a:spAutoFit/>
          </a:bodyPr>
          <a:lstStyle/>
          <a:p>
            <a:r>
              <a:rPr lang="en-US" sz="2400" dirty="0" smtClean="0">
                <a:solidFill>
                  <a:schemeClr val="tx2"/>
                </a:solidFill>
              </a:rPr>
              <a:t>Great teams:</a:t>
            </a:r>
          </a:p>
          <a:p>
            <a:pPr marL="274320" lvl="0" indent="-228600">
              <a:spcBef>
                <a:spcPct val="20000"/>
              </a:spcBef>
              <a:buClr>
                <a:srgbClr val="C66951"/>
              </a:buClr>
              <a:buFont typeface="Wingdings 2" pitchFamily="18" charset="2"/>
              <a:buChar char=""/>
            </a:pPr>
            <a:r>
              <a:rPr lang="en-US" sz="2000" dirty="0" smtClean="0">
                <a:solidFill>
                  <a:schemeClr val="tx2"/>
                </a:solidFill>
              </a:rPr>
              <a:t>Have a purpose</a:t>
            </a:r>
          </a:p>
          <a:p>
            <a:pPr marL="274320" lvl="0" indent="-228600">
              <a:spcBef>
                <a:spcPct val="20000"/>
              </a:spcBef>
              <a:buClr>
                <a:srgbClr val="C66951"/>
              </a:buClr>
              <a:buFont typeface="Wingdings 2" pitchFamily="18" charset="2"/>
              <a:buChar char=""/>
            </a:pPr>
            <a:r>
              <a:rPr lang="en-US" sz="2000" dirty="0" smtClean="0">
                <a:solidFill>
                  <a:schemeClr val="tx2"/>
                </a:solidFill>
              </a:rPr>
              <a:t>Empowerment</a:t>
            </a:r>
          </a:p>
          <a:p>
            <a:pPr marL="274320" lvl="0" indent="-228600">
              <a:spcBef>
                <a:spcPct val="20000"/>
              </a:spcBef>
              <a:buClr>
                <a:srgbClr val="C66951"/>
              </a:buClr>
              <a:buFont typeface="Wingdings 2" pitchFamily="18" charset="2"/>
              <a:buChar char=""/>
            </a:pPr>
            <a:r>
              <a:rPr lang="en-US" sz="2000" dirty="0" smtClean="0">
                <a:solidFill>
                  <a:schemeClr val="tx2"/>
                </a:solidFill>
              </a:rPr>
              <a:t>Communicate effectively</a:t>
            </a:r>
          </a:p>
          <a:p>
            <a:pPr marL="274320" lvl="0" indent="-228600">
              <a:spcBef>
                <a:spcPct val="20000"/>
              </a:spcBef>
              <a:buClr>
                <a:srgbClr val="C66951"/>
              </a:buClr>
              <a:buFont typeface="Wingdings 2" pitchFamily="18" charset="2"/>
              <a:buChar char=""/>
            </a:pPr>
            <a:r>
              <a:rPr lang="en-US" sz="2000" dirty="0" smtClean="0">
                <a:solidFill>
                  <a:schemeClr val="tx2"/>
                </a:solidFill>
              </a:rPr>
              <a:t>Good relationship that builds trust</a:t>
            </a:r>
          </a:p>
          <a:p>
            <a:pPr marL="274320" lvl="0" indent="-228600">
              <a:spcBef>
                <a:spcPct val="20000"/>
              </a:spcBef>
              <a:buClr>
                <a:srgbClr val="C66951"/>
              </a:buClr>
              <a:buFont typeface="Wingdings 2" pitchFamily="18" charset="2"/>
              <a:buChar char=""/>
            </a:pPr>
            <a:r>
              <a:rPr lang="en-US" sz="2000" dirty="0" smtClean="0">
                <a:solidFill>
                  <a:schemeClr val="tx2"/>
                </a:solidFill>
              </a:rPr>
              <a:t>Room for flexibility </a:t>
            </a:r>
          </a:p>
          <a:p>
            <a:pPr marL="274320" lvl="0" indent="-228600">
              <a:spcBef>
                <a:spcPct val="20000"/>
              </a:spcBef>
              <a:buClr>
                <a:srgbClr val="C66951"/>
              </a:buClr>
              <a:buFont typeface="Wingdings 2" pitchFamily="18" charset="2"/>
              <a:buChar char=""/>
            </a:pPr>
            <a:r>
              <a:rPr lang="en-US" sz="2000" dirty="0" smtClean="0">
                <a:solidFill>
                  <a:schemeClr val="tx2"/>
                </a:solidFill>
              </a:rPr>
              <a:t>Show recognition and appreciation</a:t>
            </a:r>
          </a:p>
          <a:p>
            <a:pPr marL="274320" lvl="0" indent="-228600">
              <a:spcBef>
                <a:spcPct val="20000"/>
              </a:spcBef>
              <a:buClr>
                <a:srgbClr val="C66951"/>
              </a:buClr>
              <a:buFont typeface="Wingdings 2" pitchFamily="18" charset="2"/>
              <a:buChar char=""/>
            </a:pPr>
            <a:endParaRPr lang="en-US" dirty="0" smtClean="0"/>
          </a:p>
          <a:p>
            <a:endParaRPr lang="en-US" dirty="0"/>
          </a:p>
        </p:txBody>
      </p:sp>
      <p:sp>
        <p:nvSpPr>
          <p:cNvPr id="5" name="TextBox 4"/>
          <p:cNvSpPr txBox="1"/>
          <p:nvPr/>
        </p:nvSpPr>
        <p:spPr>
          <a:xfrm>
            <a:off x="4695009" y="6110941"/>
            <a:ext cx="4093883" cy="369332"/>
          </a:xfrm>
          <a:prstGeom prst="rect">
            <a:avLst/>
          </a:prstGeom>
          <a:noFill/>
        </p:spPr>
        <p:txBody>
          <a:bodyPr wrap="square" rtlCol="0">
            <a:spAutoFit/>
          </a:bodyPr>
          <a:lstStyle/>
          <a:p>
            <a:r>
              <a:rPr lang="en-US" dirty="0" smtClean="0"/>
              <a:t>(Evans &amp; Ward, 2007; Haycock, 2007)</a:t>
            </a:r>
            <a:endParaRPr lang="en-US" dirty="0"/>
          </a:p>
        </p:txBody>
      </p:sp>
      <p:pic>
        <p:nvPicPr>
          <p:cNvPr id="6" name="Picture 5" descr="MBA human res mg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583" y="3287059"/>
            <a:ext cx="2791995" cy="2791995"/>
          </a:xfrm>
          <a:prstGeom prst="rect">
            <a:avLst/>
          </a:prstGeom>
        </p:spPr>
      </p:pic>
    </p:spTree>
    <p:extLst>
      <p:ext uri="{BB962C8B-B14F-4D97-AF65-F5344CB8AC3E}">
        <p14:creationId xmlns:p14="http://schemas.microsoft.com/office/powerpoint/2010/main" val="222268579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071"/>
            <a:ext cx="5296648" cy="4407408"/>
          </a:xfrm>
        </p:spPr>
        <p:txBody>
          <a:bodyPr/>
          <a:lstStyle/>
          <a:p>
            <a:r>
              <a:rPr lang="en-US" dirty="0" smtClean="0"/>
              <a:t>Freedom and encouragement to explore new ideas</a:t>
            </a:r>
          </a:p>
          <a:p>
            <a:endParaRPr lang="en-US" dirty="0" smtClean="0"/>
          </a:p>
          <a:p>
            <a:r>
              <a:rPr lang="en-US" dirty="0" smtClean="0"/>
              <a:t>Encourage independent thinking</a:t>
            </a:r>
          </a:p>
          <a:p>
            <a:endParaRPr lang="en-US" dirty="0" smtClean="0"/>
          </a:p>
          <a:p>
            <a:r>
              <a:rPr lang="en-US" dirty="0" smtClean="0"/>
              <a:t>Open and honest communication </a:t>
            </a:r>
          </a:p>
          <a:p>
            <a:endParaRPr lang="en-US" dirty="0" smtClean="0"/>
          </a:p>
          <a:p>
            <a:r>
              <a:rPr lang="en-US" dirty="0" smtClean="0"/>
              <a:t>Developing challenging complex tasks</a:t>
            </a:r>
          </a:p>
          <a:p>
            <a:pPr marL="45720" indent="0">
              <a:buNone/>
            </a:pPr>
            <a:endParaRPr lang="en-US" dirty="0" smtClean="0"/>
          </a:p>
          <a:p>
            <a:r>
              <a:rPr lang="en-US" dirty="0" smtClean="0"/>
              <a:t>Make  opportunities available </a:t>
            </a:r>
          </a:p>
          <a:p>
            <a:pPr marL="45720" indent="0">
              <a:buNone/>
            </a:pPr>
            <a:endParaRPr lang="en-US" dirty="0" smtClean="0"/>
          </a:p>
          <a:p>
            <a:r>
              <a:rPr lang="en-US" dirty="0" smtClean="0"/>
              <a:t>Encourage “</a:t>
            </a:r>
            <a:r>
              <a:rPr lang="en-US" dirty="0" err="1" smtClean="0"/>
              <a:t>prosocial</a:t>
            </a:r>
            <a:r>
              <a:rPr lang="en-US" dirty="0" smtClean="0"/>
              <a:t>” motivation</a:t>
            </a:r>
            <a:endParaRPr lang="en-US" dirty="0"/>
          </a:p>
        </p:txBody>
      </p:sp>
      <p:sp>
        <p:nvSpPr>
          <p:cNvPr id="3" name="Title 2"/>
          <p:cNvSpPr>
            <a:spLocks noGrp="1"/>
          </p:cNvSpPr>
          <p:nvPr>
            <p:ph type="title"/>
          </p:nvPr>
        </p:nvSpPr>
        <p:spPr/>
        <p:txBody>
          <a:bodyPr/>
          <a:lstStyle/>
          <a:p>
            <a:r>
              <a:rPr lang="en-US" dirty="0" smtClean="0"/>
              <a:t>Sponsor’s Creativity and Innovation</a:t>
            </a:r>
            <a:endParaRPr lang="en-US" dirty="0"/>
          </a:p>
        </p:txBody>
      </p:sp>
      <p:sp>
        <p:nvSpPr>
          <p:cNvPr id="4" name="TextBox 3"/>
          <p:cNvSpPr txBox="1"/>
          <p:nvPr/>
        </p:nvSpPr>
        <p:spPr>
          <a:xfrm>
            <a:off x="4900705" y="5922842"/>
            <a:ext cx="3996025" cy="646331"/>
          </a:xfrm>
          <a:prstGeom prst="rect">
            <a:avLst/>
          </a:prstGeom>
          <a:noFill/>
        </p:spPr>
        <p:txBody>
          <a:bodyPr wrap="square" rtlCol="0">
            <a:spAutoFit/>
          </a:bodyPr>
          <a:lstStyle/>
          <a:p>
            <a:r>
              <a:rPr lang="en-US" dirty="0" smtClean="0"/>
              <a:t>(Evans &amp; Ward, 2007; Grant &amp; Berry, 2011 )</a:t>
            </a:r>
            <a:endParaRPr lang="en-US" dirty="0"/>
          </a:p>
        </p:txBody>
      </p:sp>
      <p:pic>
        <p:nvPicPr>
          <p:cNvPr id="5" name="Picture 4" descr="Innov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7648" y="2058735"/>
            <a:ext cx="2984396" cy="3007895"/>
          </a:xfrm>
          <a:prstGeom prst="rect">
            <a:avLst/>
          </a:prstGeom>
        </p:spPr>
      </p:pic>
    </p:spTree>
    <p:extLst>
      <p:ext uri="{BB962C8B-B14F-4D97-AF65-F5344CB8AC3E}">
        <p14:creationId xmlns:p14="http://schemas.microsoft.com/office/powerpoint/2010/main" val="295384384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400" dirty="0"/>
              <a:t> It is up to the group leader to make sure that if there are any dysfunctions to handle them in an appropriate way that allows the group to transition from one stage to the next to complete a task/project (Haycock, 2007 &amp; Evans &amp; Ward, 2007).</a:t>
            </a:r>
          </a:p>
          <a:p>
            <a:pPr marL="45720" indent="0">
              <a:buNone/>
            </a:pPr>
            <a:endParaRPr lang="en-US" dirty="0"/>
          </a:p>
        </p:txBody>
      </p:sp>
      <p:sp>
        <p:nvSpPr>
          <p:cNvPr id="3" name="Title 2"/>
          <p:cNvSpPr>
            <a:spLocks noGrp="1"/>
          </p:cNvSpPr>
          <p:nvPr>
            <p:ph type="title"/>
          </p:nvPr>
        </p:nvSpPr>
        <p:spPr/>
        <p:txBody>
          <a:bodyPr/>
          <a:lstStyle/>
          <a:p>
            <a:r>
              <a:rPr lang="en-US" dirty="0" smtClean="0"/>
              <a:t>Handling Conflict </a:t>
            </a:r>
            <a:endParaRPr lang="en-US" dirty="0"/>
          </a:p>
        </p:txBody>
      </p:sp>
      <p:pic>
        <p:nvPicPr>
          <p:cNvPr id="4" name="Picture 3" descr="conflictintheworkpla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584" y="3588848"/>
            <a:ext cx="4690310" cy="3085730"/>
          </a:xfrm>
          <a:prstGeom prst="rect">
            <a:avLst/>
          </a:prstGeom>
        </p:spPr>
      </p:pic>
    </p:spTree>
    <p:extLst>
      <p:ext uri="{BB962C8B-B14F-4D97-AF65-F5344CB8AC3E}">
        <p14:creationId xmlns:p14="http://schemas.microsoft.com/office/powerpoint/2010/main" val="7399154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659529"/>
            <a:ext cx="4474883" cy="3466950"/>
          </a:xfrm>
        </p:spPr>
        <p:txBody>
          <a:bodyPr>
            <a:normAutofit lnSpcReduction="10000"/>
          </a:bodyPr>
          <a:lstStyle/>
          <a:p>
            <a:r>
              <a:rPr lang="en-US" dirty="0" smtClean="0"/>
              <a:t>Community focused </a:t>
            </a:r>
          </a:p>
          <a:p>
            <a:endParaRPr lang="en-US" dirty="0" smtClean="0"/>
          </a:p>
          <a:p>
            <a:r>
              <a:rPr lang="en-US" dirty="0" smtClean="0"/>
              <a:t>Continuous improvements</a:t>
            </a:r>
          </a:p>
          <a:p>
            <a:pPr marL="45720" indent="0">
              <a:buNone/>
            </a:pPr>
            <a:endParaRPr lang="en-US" dirty="0" smtClean="0"/>
          </a:p>
          <a:p>
            <a:r>
              <a:rPr lang="en-US" dirty="0" smtClean="0"/>
              <a:t>Participative management</a:t>
            </a:r>
          </a:p>
          <a:p>
            <a:pPr marL="45720" indent="0">
              <a:buNone/>
            </a:pPr>
            <a:endParaRPr lang="en-US" dirty="0" smtClean="0"/>
          </a:p>
          <a:p>
            <a:r>
              <a:rPr lang="en-US" dirty="0" smtClean="0"/>
              <a:t>Commitment</a:t>
            </a:r>
          </a:p>
          <a:p>
            <a:pPr marL="45720" indent="0">
              <a:buNone/>
            </a:pPr>
            <a:endParaRPr lang="en-US" dirty="0" smtClean="0"/>
          </a:p>
          <a:p>
            <a:r>
              <a:rPr lang="en-US" dirty="0" smtClean="0"/>
              <a:t>Staff feels a responsibility to provide quality service </a:t>
            </a:r>
          </a:p>
          <a:p>
            <a:endParaRPr lang="en-US" dirty="0"/>
          </a:p>
        </p:txBody>
      </p:sp>
      <p:sp>
        <p:nvSpPr>
          <p:cNvPr id="3" name="Title 2"/>
          <p:cNvSpPr>
            <a:spLocks noGrp="1"/>
          </p:cNvSpPr>
          <p:nvPr>
            <p:ph type="title"/>
          </p:nvPr>
        </p:nvSpPr>
        <p:spPr/>
        <p:txBody>
          <a:bodyPr/>
          <a:lstStyle/>
          <a:p>
            <a:r>
              <a:rPr lang="en-US" dirty="0" smtClean="0"/>
              <a:t>Successful Service to The Public</a:t>
            </a:r>
            <a:endParaRPr lang="en-US" dirty="0"/>
          </a:p>
        </p:txBody>
      </p:sp>
      <p:sp>
        <p:nvSpPr>
          <p:cNvPr id="4" name="TextBox 3"/>
          <p:cNvSpPr txBox="1"/>
          <p:nvPr/>
        </p:nvSpPr>
        <p:spPr>
          <a:xfrm>
            <a:off x="806824" y="1807882"/>
            <a:ext cx="7590117" cy="769441"/>
          </a:xfrm>
          <a:prstGeom prst="rect">
            <a:avLst/>
          </a:prstGeom>
          <a:noFill/>
        </p:spPr>
        <p:txBody>
          <a:bodyPr wrap="square" rtlCol="0">
            <a:spAutoFit/>
          </a:bodyPr>
          <a:lstStyle/>
          <a:p>
            <a:r>
              <a:rPr lang="en-US" sz="2200" dirty="0" smtClean="0">
                <a:solidFill>
                  <a:schemeClr val="tx2"/>
                </a:solidFill>
              </a:rPr>
              <a:t>“User satisfaction is a  paramount concern for all service providers (Evans &amp; Ward, 2007 p. 224)”</a:t>
            </a:r>
            <a:endParaRPr lang="en-US" sz="2200" dirty="0">
              <a:solidFill>
                <a:schemeClr val="tx2"/>
              </a:solidFill>
            </a:endParaRPr>
          </a:p>
        </p:txBody>
      </p:sp>
      <p:sp>
        <p:nvSpPr>
          <p:cNvPr id="5" name="TextBox 4"/>
          <p:cNvSpPr txBox="1"/>
          <p:nvPr/>
        </p:nvSpPr>
        <p:spPr>
          <a:xfrm>
            <a:off x="5588000" y="6051176"/>
            <a:ext cx="3051023" cy="369332"/>
          </a:xfrm>
          <a:prstGeom prst="rect">
            <a:avLst/>
          </a:prstGeom>
          <a:noFill/>
        </p:spPr>
        <p:txBody>
          <a:bodyPr wrap="none" rtlCol="0">
            <a:spAutoFit/>
          </a:bodyPr>
          <a:lstStyle/>
          <a:p>
            <a:r>
              <a:rPr lang="en-US" dirty="0" smtClean="0"/>
              <a:t>(Evans &amp; Ward, 2007 p. 238)</a:t>
            </a:r>
            <a:endParaRPr lang="en-US" dirty="0"/>
          </a:p>
        </p:txBody>
      </p:sp>
      <p:pic>
        <p:nvPicPr>
          <p:cNvPr id="6" name="Picture 5" descr="Thumbs-up.jpg"/>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486026" y="2226835"/>
            <a:ext cx="3910915" cy="3899644"/>
          </a:xfrm>
          <a:prstGeom prst="rect">
            <a:avLst/>
          </a:prstGeom>
        </p:spPr>
      </p:pic>
    </p:spTree>
    <p:extLst>
      <p:ext uri="{BB962C8B-B14F-4D97-AF65-F5344CB8AC3E}">
        <p14:creationId xmlns:p14="http://schemas.microsoft.com/office/powerpoint/2010/main" val="63437606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dirty="0" err="1"/>
              <a:t>Bjelland</a:t>
            </a:r>
            <a:r>
              <a:rPr lang="en-US" dirty="0"/>
              <a:t>, O. M., &amp; Wood, R. C. (2008).  Five ways to transform a </a:t>
            </a:r>
            <a:r>
              <a:rPr lang="en-US" dirty="0" smtClean="0"/>
              <a:t>	business</a:t>
            </a:r>
            <a:r>
              <a:rPr lang="en-US" i="1" dirty="0"/>
              <a:t>. Leadership</a:t>
            </a:r>
            <a:r>
              <a:rPr lang="en-US" dirty="0"/>
              <a:t>,36(3), 4-14. </a:t>
            </a:r>
            <a:r>
              <a:rPr lang="en-US" dirty="0" err="1" smtClean="0"/>
              <a:t>doi</a:t>
            </a:r>
            <a:r>
              <a:rPr lang="en-US" dirty="0"/>
              <a:t> </a:t>
            </a:r>
            <a:r>
              <a:rPr lang="en-US" dirty="0" smtClean="0"/>
              <a:t>	10.1108</a:t>
            </a:r>
            <a:r>
              <a:rPr lang="en-US" dirty="0"/>
              <a:t>/10878570810870730 </a:t>
            </a:r>
            <a:endParaRPr lang="en-US" dirty="0" smtClean="0"/>
          </a:p>
          <a:p>
            <a:pPr marL="45720" indent="0">
              <a:buNone/>
            </a:pPr>
            <a:endParaRPr lang="en-US" dirty="0" smtClean="0"/>
          </a:p>
          <a:p>
            <a:pPr marL="45720" indent="0">
              <a:buNone/>
            </a:pPr>
            <a:r>
              <a:rPr lang="en-US" dirty="0"/>
              <a:t>Collins, J. (2005). </a:t>
            </a:r>
            <a:r>
              <a:rPr lang="en-US" i="1" dirty="0"/>
              <a:t>Good to great and social sectors: A </a:t>
            </a:r>
            <a:r>
              <a:rPr lang="en-US" i="1" dirty="0" smtClean="0"/>
              <a:t>	monograph </a:t>
            </a:r>
            <a:r>
              <a:rPr lang="en-US" i="1" dirty="0"/>
              <a:t>to accompany good to great.</a:t>
            </a:r>
            <a:r>
              <a:rPr lang="en-US" dirty="0"/>
              <a:t> Jim Collins: </a:t>
            </a:r>
            <a:r>
              <a:rPr lang="en-US" dirty="0" smtClean="0"/>
              <a:t>	Boulder</a:t>
            </a:r>
            <a:r>
              <a:rPr lang="en-US" dirty="0"/>
              <a:t>, Colorado</a:t>
            </a:r>
            <a:r>
              <a:rPr lang="en-US" dirty="0" smtClean="0"/>
              <a:t>.</a:t>
            </a:r>
          </a:p>
          <a:p>
            <a:pPr marL="45720" indent="0">
              <a:buNone/>
            </a:pPr>
            <a:endParaRPr lang="en-US" dirty="0"/>
          </a:p>
          <a:p>
            <a:pPr marL="45720" indent="0">
              <a:buNone/>
            </a:pPr>
            <a:r>
              <a:rPr lang="en-US" dirty="0"/>
              <a:t>Evans, G.E., &amp; Ward, P.L. (2007). </a:t>
            </a:r>
            <a:r>
              <a:rPr lang="en-US" i="1" dirty="0"/>
              <a:t>Management basics for </a:t>
            </a:r>
            <a:r>
              <a:rPr lang="en-US" i="1" dirty="0" smtClean="0"/>
              <a:t>	information </a:t>
            </a:r>
            <a:r>
              <a:rPr lang="en-US" i="1" dirty="0"/>
              <a:t> professionals</a:t>
            </a:r>
            <a:r>
              <a:rPr lang="en-US" dirty="0"/>
              <a:t> (2</a:t>
            </a:r>
            <a:r>
              <a:rPr lang="en-US" baseline="30000" dirty="0"/>
              <a:t>nd</a:t>
            </a:r>
            <a:r>
              <a:rPr lang="en-US" dirty="0"/>
              <a:t>ed.). New York: Neal</a:t>
            </a:r>
            <a:r>
              <a:rPr lang="en-US" dirty="0" smtClean="0"/>
              <a:t>-	Schumann </a:t>
            </a:r>
            <a:r>
              <a:rPr lang="en-US" dirty="0"/>
              <a:t>Publishers, Inc</a:t>
            </a:r>
            <a:r>
              <a:rPr lang="en-US" dirty="0" smtClean="0"/>
              <a:t>.</a:t>
            </a:r>
          </a:p>
          <a:p>
            <a:pPr marL="45720" indent="0">
              <a:buNone/>
            </a:pPr>
            <a:endParaRPr lang="en-US" dirty="0"/>
          </a:p>
          <a:p>
            <a:pPr marL="45720" indent="0">
              <a:buNone/>
            </a:pPr>
            <a:endParaRPr lang="en-US" dirty="0" smtClean="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173936011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dirty="0"/>
              <a:t>Grant, A. M., &amp; Berry, J. W. (2011). The necessity of others is the 	mother of invention: Intrinsic and </a:t>
            </a:r>
            <a:r>
              <a:rPr lang="en-US" dirty="0" err="1"/>
              <a:t>prosocial</a:t>
            </a:r>
            <a:r>
              <a:rPr lang="en-US" dirty="0"/>
              <a:t> motivations, 	perspective taking, and creativity. </a:t>
            </a:r>
            <a:r>
              <a:rPr lang="en-US" i="1" dirty="0"/>
              <a:t>Academy of 	Management Journal</a:t>
            </a:r>
            <a:r>
              <a:rPr lang="en-US" dirty="0"/>
              <a:t>, 54(1), 73-</a:t>
            </a:r>
            <a:r>
              <a:rPr lang="en-US" dirty="0" smtClean="0"/>
              <a:t>96</a:t>
            </a:r>
            <a:endParaRPr lang="en-US" dirty="0"/>
          </a:p>
          <a:p>
            <a:pPr marL="45720" indent="0">
              <a:buNone/>
            </a:pPr>
            <a:endParaRPr lang="en-US" dirty="0" smtClean="0"/>
          </a:p>
          <a:p>
            <a:pPr marL="45720" indent="0">
              <a:buNone/>
            </a:pPr>
            <a:r>
              <a:rPr lang="en-US" dirty="0"/>
              <a:t>Haycock, K. (Lecturer). (2007). Working in teams. Colloquia </a:t>
            </a:r>
            <a:r>
              <a:rPr lang="en-US" dirty="0" smtClean="0"/>
              <a:t>	February </a:t>
            </a:r>
            <a:r>
              <a:rPr lang="en-US" dirty="0"/>
              <a:t>2007. San Jose</a:t>
            </a:r>
            <a:r>
              <a:rPr lang="en-US" dirty="0" smtClean="0"/>
              <a:t>, California </a:t>
            </a:r>
            <a:r>
              <a:rPr lang="en-US" dirty="0"/>
              <a:t>[Web]. Retrieved from </a:t>
            </a:r>
            <a:r>
              <a:rPr lang="en-US" dirty="0" smtClean="0"/>
              <a:t>	http</a:t>
            </a:r>
            <a:r>
              <a:rPr lang="en-US" dirty="0"/>
              <a:t>://</a:t>
            </a:r>
            <a:r>
              <a:rPr lang="en-US" dirty="0" err="1"/>
              <a:t>slisweb.sjsu.edu</a:t>
            </a:r>
            <a:r>
              <a:rPr lang="en-US" dirty="0"/>
              <a:t>/about-</a:t>
            </a:r>
            <a:r>
              <a:rPr lang="en-US" dirty="0" err="1"/>
              <a:t>slis</a:t>
            </a:r>
            <a:r>
              <a:rPr lang="en-US" dirty="0"/>
              <a:t>/colloquia</a:t>
            </a:r>
            <a:r>
              <a:rPr lang="en-US" dirty="0" smtClean="0"/>
              <a:t>/ </a:t>
            </a:r>
            <a:r>
              <a:rPr lang="en-US" dirty="0"/>
              <a:t>Spring2007</a:t>
            </a:r>
            <a:endParaRPr lang="en-US" dirty="0" smtClean="0"/>
          </a:p>
          <a:p>
            <a:pPr marL="45720" indent="0">
              <a:buNone/>
            </a:pPr>
            <a:endParaRPr lang="en-US" dirty="0"/>
          </a:p>
          <a:p>
            <a:pPr marL="45720" indent="0">
              <a:buNone/>
            </a:pPr>
            <a:r>
              <a:rPr lang="en-US" dirty="0"/>
              <a:t>Johansen, B., Johansen, R., &amp; Ryan, J. R. (2012)</a:t>
            </a:r>
            <a:r>
              <a:rPr lang="en-US" i="1" dirty="0"/>
              <a:t>. Leaders make 	the future: Ten new leadership skills for an uncertain 	world.</a:t>
            </a:r>
            <a:r>
              <a:rPr lang="en-US" dirty="0"/>
              <a:t> </a:t>
            </a:r>
            <a:r>
              <a:rPr lang="en-US" dirty="0" err="1"/>
              <a:t>Berrett</a:t>
            </a:r>
            <a:r>
              <a:rPr lang="en-US" dirty="0"/>
              <a:t>-Koehler Publishers</a:t>
            </a:r>
            <a:r>
              <a:rPr lang="en-US" dirty="0" smtClean="0"/>
              <a:t>.</a:t>
            </a:r>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272146207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a:t>Morris, L. (1995). Taking inventory of management skills. 	</a:t>
            </a:r>
            <a:r>
              <a:rPr lang="en-US" i="1" dirty="0"/>
              <a:t>Training &amp; Development</a:t>
            </a:r>
            <a:r>
              <a:rPr lang="en-US" dirty="0"/>
              <a:t>, 49(1), 59. Retrieved from 	</a:t>
            </a:r>
            <a:r>
              <a:rPr lang="en-US" dirty="0">
                <a:hlinkClick r:id="rId2"/>
              </a:rPr>
              <a:t>http://search.proquest.com.libaccess.sjlibrary.org/</a:t>
            </a:r>
            <a:r>
              <a:rPr lang="en-US" dirty="0"/>
              <a:t>	</a:t>
            </a:r>
            <a:r>
              <a:rPr lang="en-US" dirty="0" err="1"/>
              <a:t>docview</a:t>
            </a:r>
            <a:r>
              <a:rPr lang="en-US" dirty="0"/>
              <a:t>/227024543?accountid=</a:t>
            </a:r>
            <a:r>
              <a:rPr lang="en-US" dirty="0" smtClean="0"/>
              <a:t>10361</a:t>
            </a:r>
          </a:p>
          <a:p>
            <a:pPr marL="45720" indent="0">
              <a:buNone/>
            </a:pPr>
            <a:endParaRPr lang="en-US" dirty="0"/>
          </a:p>
          <a:p>
            <a:pPr marL="45720" indent="0">
              <a:buNone/>
            </a:pPr>
            <a:r>
              <a:rPr lang="en-US" dirty="0"/>
              <a:t>Rooney, J. A. (1995). Branding: A trend for today and 	tomorrow.</a:t>
            </a:r>
            <a:r>
              <a:rPr lang="en-US" i="1" dirty="0"/>
              <a:t> Journal of Product &amp; Brand Management, 4</a:t>
            </a:r>
            <a:r>
              <a:rPr lang="en-US" dirty="0"/>
              <a:t>(4), 	48-55.</a:t>
            </a:r>
          </a:p>
          <a:p>
            <a:pPr marL="45720" indent="0">
              <a:buNone/>
            </a:pPr>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References </a:t>
            </a:r>
            <a:endParaRPr lang="en-US" dirty="0"/>
          </a:p>
        </p:txBody>
      </p:sp>
    </p:spTree>
    <p:extLst>
      <p:ext uri="{BB962C8B-B14F-4D97-AF65-F5344CB8AC3E}">
        <p14:creationId xmlns:p14="http://schemas.microsoft.com/office/powerpoint/2010/main" val="252991547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6626413" cy="4407408"/>
          </a:xfrm>
        </p:spPr>
        <p:txBody>
          <a:bodyPr>
            <a:normAutofit fontScale="92500"/>
          </a:bodyPr>
          <a:lstStyle/>
          <a:p>
            <a:r>
              <a:rPr lang="en-US" sz="2800" dirty="0" smtClean="0"/>
              <a:t>Requires effective management and leadership skills</a:t>
            </a:r>
          </a:p>
          <a:p>
            <a:r>
              <a:rPr lang="en-US" sz="2800" dirty="0"/>
              <a:t>Allocates and uses available </a:t>
            </a:r>
            <a:r>
              <a:rPr lang="en-US" sz="2800" dirty="0" smtClean="0"/>
              <a:t>resources</a:t>
            </a:r>
          </a:p>
          <a:p>
            <a:r>
              <a:rPr lang="en-US" sz="2800" dirty="0" smtClean="0"/>
              <a:t>Sets mission and goals</a:t>
            </a:r>
          </a:p>
          <a:p>
            <a:r>
              <a:rPr lang="en-US" sz="2800" dirty="0" smtClean="0"/>
              <a:t>Motivation</a:t>
            </a:r>
          </a:p>
          <a:p>
            <a:r>
              <a:rPr lang="en-US" sz="2800" dirty="0" smtClean="0"/>
              <a:t>Teamwork</a:t>
            </a:r>
          </a:p>
          <a:p>
            <a:r>
              <a:rPr lang="en-US" sz="2800" dirty="0"/>
              <a:t>Sponsors creativity and </a:t>
            </a:r>
            <a:r>
              <a:rPr lang="en-US" sz="2800" dirty="0" smtClean="0"/>
              <a:t>innovation</a:t>
            </a:r>
          </a:p>
          <a:p>
            <a:r>
              <a:rPr lang="en-US" sz="2800" dirty="0" smtClean="0"/>
              <a:t>Provides successful service to the public</a:t>
            </a:r>
          </a:p>
          <a:p>
            <a:pPr marL="45720" indent="0">
              <a:buNone/>
            </a:pP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Successful Management and Leadership</a:t>
            </a:r>
            <a:br>
              <a:rPr lang="en-US" dirty="0" smtClean="0"/>
            </a:br>
            <a:endParaRPr lang="en-US" dirty="0"/>
          </a:p>
        </p:txBody>
      </p:sp>
    </p:spTree>
    <p:extLst>
      <p:ext uri="{BB962C8B-B14F-4D97-AF65-F5344CB8AC3E}">
        <p14:creationId xmlns:p14="http://schemas.microsoft.com/office/powerpoint/2010/main" val="344577017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2120811"/>
          </a:xfrm>
        </p:spPr>
        <p:txBody>
          <a:bodyPr>
            <a:normAutofit/>
          </a:bodyPr>
          <a:lstStyle/>
          <a:p>
            <a:pPr marL="45720" indent="0" algn="ctr">
              <a:buNone/>
            </a:pPr>
            <a:r>
              <a:rPr lang="en-US" sz="2800" dirty="0" smtClean="0">
                <a:cs typeface="Calibri"/>
              </a:rPr>
              <a:t>Management is the ability to get things done through resources in order for the organization to function and succeed.</a:t>
            </a:r>
            <a:endParaRPr lang="en-US" sz="2800" dirty="0">
              <a:cs typeface="Calibri"/>
            </a:endParaRPr>
          </a:p>
        </p:txBody>
      </p:sp>
      <p:sp>
        <p:nvSpPr>
          <p:cNvPr id="3" name="Title 2"/>
          <p:cNvSpPr>
            <a:spLocks noGrp="1"/>
          </p:cNvSpPr>
          <p:nvPr>
            <p:ph type="title"/>
          </p:nvPr>
        </p:nvSpPr>
        <p:spPr/>
        <p:txBody>
          <a:bodyPr/>
          <a:lstStyle/>
          <a:p>
            <a:r>
              <a:rPr lang="en-US" dirty="0" smtClean="0"/>
              <a:t>What is the difference?</a:t>
            </a:r>
            <a:endParaRPr lang="en-US" dirty="0"/>
          </a:p>
        </p:txBody>
      </p:sp>
      <p:sp>
        <p:nvSpPr>
          <p:cNvPr id="4" name="TextBox 3"/>
          <p:cNvSpPr txBox="1"/>
          <p:nvPr/>
        </p:nvSpPr>
        <p:spPr>
          <a:xfrm>
            <a:off x="4993834" y="3077877"/>
            <a:ext cx="3795058" cy="461665"/>
          </a:xfrm>
          <a:prstGeom prst="rect">
            <a:avLst/>
          </a:prstGeom>
          <a:noFill/>
        </p:spPr>
        <p:txBody>
          <a:bodyPr wrap="square" rtlCol="0">
            <a:spAutoFit/>
          </a:bodyPr>
          <a:lstStyle/>
          <a:p>
            <a:r>
              <a:rPr lang="en-US" sz="2400" dirty="0" smtClean="0"/>
              <a:t>(Evans &amp; Ward, 2007 p.5-7)</a:t>
            </a:r>
            <a:endParaRPr lang="en-US" sz="2400" dirty="0"/>
          </a:p>
        </p:txBody>
      </p:sp>
      <p:sp>
        <p:nvSpPr>
          <p:cNvPr id="5" name="TextBox 4"/>
          <p:cNvSpPr txBox="1"/>
          <p:nvPr/>
        </p:nvSpPr>
        <p:spPr>
          <a:xfrm>
            <a:off x="197486" y="3554483"/>
            <a:ext cx="8564774" cy="3323987"/>
          </a:xfrm>
          <a:prstGeom prst="rect">
            <a:avLst/>
          </a:prstGeom>
          <a:noFill/>
        </p:spPr>
        <p:txBody>
          <a:bodyPr wrap="square" rtlCol="0">
            <a:spAutoFit/>
          </a:bodyPr>
          <a:lstStyle/>
          <a:p>
            <a:pPr algn="ctr"/>
            <a:r>
              <a:rPr lang="en-US" sz="2800" dirty="0" smtClean="0">
                <a:solidFill>
                  <a:schemeClr val="tx2"/>
                </a:solidFill>
              </a:rPr>
              <a:t>Leadership is a collaborative activity between leaders and followers. Leadership requires the skills to  motivate  the group to  meet challenges together.</a:t>
            </a:r>
          </a:p>
          <a:p>
            <a:pPr algn="ctr"/>
            <a:endParaRPr lang="en-US" sz="2800" dirty="0">
              <a:solidFill>
                <a:schemeClr val="tx2"/>
              </a:solidFill>
            </a:endParaRPr>
          </a:p>
          <a:p>
            <a:pPr algn="ctr"/>
            <a:r>
              <a:rPr lang="en-US" sz="2800" dirty="0" smtClean="0">
                <a:solidFill>
                  <a:schemeClr val="tx2"/>
                </a:solidFill>
              </a:rPr>
              <a:t>Management and leadership do overlap each other when needed.</a:t>
            </a:r>
          </a:p>
          <a:p>
            <a:pPr algn="r"/>
            <a:r>
              <a:rPr lang="en-US" sz="2400" dirty="0" smtClean="0"/>
              <a:t>(Evans &amp; Ward, 2007 p.330-338)</a:t>
            </a:r>
          </a:p>
          <a:p>
            <a:endParaRPr lang="en-US" dirty="0">
              <a:solidFill>
                <a:schemeClr val="tx2"/>
              </a:solidFill>
            </a:endParaRPr>
          </a:p>
        </p:txBody>
      </p:sp>
    </p:spTree>
    <p:extLst>
      <p:ext uri="{BB962C8B-B14F-4D97-AF65-F5344CB8AC3E}">
        <p14:creationId xmlns:p14="http://schemas.microsoft.com/office/powerpoint/2010/main" val="367018516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316940"/>
            <a:ext cx="5998882" cy="3086221"/>
          </a:xfrm>
        </p:spPr>
        <p:txBody>
          <a:bodyPr>
            <a:normAutofit fontScale="92500" lnSpcReduction="10000"/>
          </a:bodyPr>
          <a:lstStyle/>
          <a:p>
            <a:r>
              <a:rPr lang="en-US" b="1" dirty="0" smtClean="0"/>
              <a:t> Knowing </a:t>
            </a:r>
            <a:r>
              <a:rPr lang="en-US" b="1" dirty="0"/>
              <a:t>what motivates employees</a:t>
            </a:r>
          </a:p>
          <a:p>
            <a:endParaRPr lang="en-US" b="1" dirty="0"/>
          </a:p>
          <a:p>
            <a:r>
              <a:rPr lang="en-US" b="1" dirty="0"/>
              <a:t>R</a:t>
            </a:r>
            <a:r>
              <a:rPr lang="en-US" b="1" dirty="0" smtClean="0"/>
              <a:t>ewarding </a:t>
            </a:r>
            <a:r>
              <a:rPr lang="en-US" b="1" dirty="0"/>
              <a:t>and recognizing people</a:t>
            </a:r>
          </a:p>
          <a:p>
            <a:endParaRPr lang="en-US" b="1" dirty="0"/>
          </a:p>
          <a:p>
            <a:r>
              <a:rPr lang="en-US" b="1" dirty="0" smtClean="0"/>
              <a:t> Being </a:t>
            </a:r>
            <a:r>
              <a:rPr lang="en-US" b="1" dirty="0"/>
              <a:t>open to and providing feedback</a:t>
            </a:r>
          </a:p>
          <a:p>
            <a:endParaRPr lang="en-US" sz="2600" b="1" dirty="0"/>
          </a:p>
          <a:p>
            <a:r>
              <a:rPr lang="en-US" b="1" dirty="0"/>
              <a:t> </a:t>
            </a:r>
            <a:r>
              <a:rPr lang="en-US" b="1" dirty="0" smtClean="0"/>
              <a:t>Managing </a:t>
            </a:r>
            <a:r>
              <a:rPr lang="en-US" b="1" dirty="0"/>
              <a:t>performance</a:t>
            </a:r>
          </a:p>
          <a:p>
            <a:endParaRPr lang="en-US" b="1" dirty="0"/>
          </a:p>
          <a:p>
            <a:r>
              <a:rPr lang="en-US" b="1" dirty="0"/>
              <a:t> </a:t>
            </a:r>
            <a:r>
              <a:rPr lang="en-US" b="1" dirty="0" smtClean="0"/>
              <a:t>Setting </a:t>
            </a:r>
            <a:r>
              <a:rPr lang="en-US" b="1" dirty="0"/>
              <a:t>goals</a:t>
            </a:r>
          </a:p>
          <a:p>
            <a:pPr marL="45720" indent="0">
              <a:buNone/>
            </a:pPr>
            <a:endParaRPr lang="en-US" dirty="0"/>
          </a:p>
        </p:txBody>
      </p:sp>
      <p:sp>
        <p:nvSpPr>
          <p:cNvPr id="3" name="Title 2"/>
          <p:cNvSpPr>
            <a:spLocks noGrp="1"/>
          </p:cNvSpPr>
          <p:nvPr>
            <p:ph type="title"/>
          </p:nvPr>
        </p:nvSpPr>
        <p:spPr/>
        <p:txBody>
          <a:bodyPr/>
          <a:lstStyle/>
          <a:p>
            <a:r>
              <a:rPr lang="en-US" dirty="0" smtClean="0"/>
              <a:t>Management Skills</a:t>
            </a:r>
            <a:endParaRPr lang="en-US" dirty="0"/>
          </a:p>
        </p:txBody>
      </p:sp>
      <p:sp>
        <p:nvSpPr>
          <p:cNvPr id="6" name="TextBox 5"/>
          <p:cNvSpPr txBox="1"/>
          <p:nvPr/>
        </p:nvSpPr>
        <p:spPr>
          <a:xfrm>
            <a:off x="717176" y="1792941"/>
            <a:ext cx="7126942" cy="1046440"/>
          </a:xfrm>
          <a:prstGeom prst="rect">
            <a:avLst/>
          </a:prstGeom>
          <a:noFill/>
        </p:spPr>
        <p:txBody>
          <a:bodyPr wrap="square" rtlCol="0">
            <a:spAutoFit/>
          </a:bodyPr>
          <a:lstStyle/>
          <a:p>
            <a:r>
              <a:rPr lang="en-US" sz="2200" dirty="0" smtClean="0">
                <a:solidFill>
                  <a:schemeClr val="tx2"/>
                </a:solidFill>
              </a:rPr>
              <a:t>“Management requires both technical and </a:t>
            </a:r>
            <a:r>
              <a:rPr lang="en-US" sz="2200" dirty="0">
                <a:solidFill>
                  <a:schemeClr val="tx2"/>
                </a:solidFill>
              </a:rPr>
              <a:t>e</a:t>
            </a:r>
            <a:r>
              <a:rPr lang="en-US" sz="2200" dirty="0" smtClean="0">
                <a:solidFill>
                  <a:schemeClr val="tx2"/>
                </a:solidFill>
              </a:rPr>
              <a:t>thical aspects.”</a:t>
            </a:r>
          </a:p>
          <a:p>
            <a:pPr algn="ctr"/>
            <a:r>
              <a:rPr lang="en-US" dirty="0" smtClean="0"/>
              <a:t>											(Evans &amp; Ward, 2007 p. 21)</a:t>
            </a:r>
            <a:endParaRPr lang="en-US" dirty="0"/>
          </a:p>
        </p:txBody>
      </p:sp>
      <p:pic>
        <p:nvPicPr>
          <p:cNvPr id="7" name="Picture 6" descr="Skills-Managers-Need.jpg"/>
          <p:cNvPicPr>
            <a:picLocks noChangeAspect="1"/>
          </p:cNvPicPr>
          <p:nvPr/>
        </p:nvPicPr>
        <p:blipFill rotWithShape="1">
          <a:blip r:embed="rId2">
            <a:extLst>
              <a:ext uri="{28A0092B-C50C-407E-A947-70E740481C1C}">
                <a14:useLocalDpi xmlns:a14="http://schemas.microsoft.com/office/drawing/2010/main" val="0"/>
              </a:ext>
            </a:extLst>
          </a:blip>
          <a:srcRect t="12907"/>
          <a:stretch/>
        </p:blipFill>
        <p:spPr>
          <a:xfrm>
            <a:off x="5861431" y="3076101"/>
            <a:ext cx="2625158" cy="3327060"/>
          </a:xfrm>
          <a:prstGeom prst="rect">
            <a:avLst/>
          </a:prstGeom>
        </p:spPr>
      </p:pic>
    </p:spTree>
    <p:extLst>
      <p:ext uri="{BB962C8B-B14F-4D97-AF65-F5344CB8AC3E}">
        <p14:creationId xmlns:p14="http://schemas.microsoft.com/office/powerpoint/2010/main" val="129328017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070"/>
            <a:ext cx="5550648" cy="4586106"/>
          </a:xfrm>
        </p:spPr>
        <p:txBody>
          <a:bodyPr>
            <a:normAutofit lnSpcReduction="10000"/>
          </a:bodyPr>
          <a:lstStyle/>
          <a:p>
            <a:endParaRPr lang="en-US" b="1" dirty="0"/>
          </a:p>
          <a:p>
            <a:r>
              <a:rPr lang="en-US" b="1" dirty="0"/>
              <a:t> </a:t>
            </a:r>
            <a:r>
              <a:rPr lang="en-US" b="1" dirty="0" smtClean="0"/>
              <a:t>Resolving </a:t>
            </a:r>
            <a:r>
              <a:rPr lang="en-US" b="1" dirty="0"/>
              <a:t>conflict</a:t>
            </a:r>
          </a:p>
          <a:p>
            <a:endParaRPr lang="en-US" b="1" dirty="0"/>
          </a:p>
          <a:p>
            <a:r>
              <a:rPr lang="en-US" b="1" dirty="0"/>
              <a:t> </a:t>
            </a:r>
            <a:r>
              <a:rPr lang="en-US" b="1" dirty="0" smtClean="0"/>
              <a:t>Promoting teamwork</a:t>
            </a:r>
            <a:endParaRPr lang="en-US" b="1" dirty="0"/>
          </a:p>
          <a:p>
            <a:endParaRPr lang="en-US" b="1" dirty="0" smtClean="0"/>
          </a:p>
          <a:p>
            <a:r>
              <a:rPr lang="en-US" b="1" dirty="0" smtClean="0"/>
              <a:t> Conceptual skills</a:t>
            </a:r>
          </a:p>
          <a:p>
            <a:endParaRPr lang="en-US" b="1" dirty="0" smtClean="0"/>
          </a:p>
          <a:p>
            <a:r>
              <a:rPr lang="en-US" b="1" dirty="0" smtClean="0"/>
              <a:t>Application of a varied of strategies and techniques</a:t>
            </a:r>
          </a:p>
          <a:p>
            <a:endParaRPr lang="en-US" b="1" dirty="0" smtClean="0"/>
          </a:p>
          <a:p>
            <a:r>
              <a:rPr lang="en-US" b="1" dirty="0" smtClean="0"/>
              <a:t>Ability to diagnosis situations </a:t>
            </a:r>
          </a:p>
          <a:p>
            <a:endParaRPr lang="en-US" b="1" dirty="0"/>
          </a:p>
          <a:p>
            <a:r>
              <a:rPr lang="en-US" b="1" dirty="0" smtClean="0"/>
              <a:t>Good time management </a:t>
            </a:r>
          </a:p>
          <a:p>
            <a:pPr marL="45720" indent="0">
              <a:buNone/>
            </a:pPr>
            <a:endParaRPr lang="en-US" b="1" dirty="0" smtClean="0"/>
          </a:p>
          <a:p>
            <a:endParaRPr lang="en-US" b="1" dirty="0"/>
          </a:p>
          <a:p>
            <a:pPr marL="45720" indent="0">
              <a:buNone/>
            </a:pPr>
            <a:endParaRPr lang="en-US" dirty="0"/>
          </a:p>
        </p:txBody>
      </p:sp>
      <p:sp>
        <p:nvSpPr>
          <p:cNvPr id="3" name="Title 2"/>
          <p:cNvSpPr>
            <a:spLocks noGrp="1"/>
          </p:cNvSpPr>
          <p:nvPr>
            <p:ph type="title"/>
          </p:nvPr>
        </p:nvSpPr>
        <p:spPr/>
        <p:txBody>
          <a:bodyPr/>
          <a:lstStyle/>
          <a:p>
            <a:r>
              <a:rPr lang="en-US" dirty="0" smtClean="0"/>
              <a:t>Management Skills</a:t>
            </a:r>
            <a:endParaRPr lang="en-US" dirty="0"/>
          </a:p>
        </p:txBody>
      </p:sp>
      <p:sp>
        <p:nvSpPr>
          <p:cNvPr id="4" name="TextBox 3"/>
          <p:cNvSpPr txBox="1"/>
          <p:nvPr/>
        </p:nvSpPr>
        <p:spPr>
          <a:xfrm>
            <a:off x="3585883" y="6063429"/>
            <a:ext cx="5176378" cy="369332"/>
          </a:xfrm>
          <a:prstGeom prst="rect">
            <a:avLst/>
          </a:prstGeom>
          <a:noFill/>
        </p:spPr>
        <p:txBody>
          <a:bodyPr wrap="square" rtlCol="0">
            <a:spAutoFit/>
          </a:bodyPr>
          <a:lstStyle/>
          <a:p>
            <a:r>
              <a:rPr lang="en-US" dirty="0"/>
              <a:t>(Morris, </a:t>
            </a:r>
            <a:r>
              <a:rPr lang="en-US" dirty="0" smtClean="0"/>
              <a:t>1995; Evans &amp; Ward 2007 p. 21-31, 198)</a:t>
            </a:r>
            <a:endParaRPr lang="en-US" dirty="0"/>
          </a:p>
        </p:txBody>
      </p:sp>
      <p:pic>
        <p:nvPicPr>
          <p:cNvPr id="6" name="Picture 5" descr="timeManagementSki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581" y="1763893"/>
            <a:ext cx="3626680" cy="2293508"/>
          </a:xfrm>
          <a:prstGeom prst="rect">
            <a:avLst/>
          </a:prstGeom>
        </p:spPr>
      </p:pic>
    </p:spTree>
    <p:extLst>
      <p:ext uri="{BB962C8B-B14F-4D97-AF65-F5344CB8AC3E}">
        <p14:creationId xmlns:p14="http://schemas.microsoft.com/office/powerpoint/2010/main" val="8658136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6528" y="1718234"/>
            <a:ext cx="8407893" cy="1240119"/>
          </a:xfrm>
        </p:spPr>
        <p:txBody>
          <a:bodyPr>
            <a:normAutofit/>
          </a:bodyPr>
          <a:lstStyle/>
          <a:p>
            <a:pPr marL="45720" indent="0">
              <a:buNone/>
            </a:pPr>
            <a:r>
              <a:rPr lang="en-US" sz="2200" dirty="0" smtClean="0"/>
              <a:t>Leadership requires the desire to aspire to be a leader and a willingness to learn.</a:t>
            </a:r>
          </a:p>
          <a:p>
            <a:pPr marL="45720" indent="0" algn="r">
              <a:buNone/>
            </a:pPr>
            <a:r>
              <a:rPr lang="en-US" sz="1800" dirty="0" smtClean="0">
                <a:solidFill>
                  <a:schemeClr val="tx1"/>
                </a:solidFill>
              </a:rPr>
              <a:t>(Evans &amp;Ward, 2007 p.340)</a:t>
            </a:r>
            <a:endParaRPr lang="en-US" sz="1800" dirty="0">
              <a:solidFill>
                <a:schemeClr val="tx1"/>
              </a:solidFill>
            </a:endParaRPr>
          </a:p>
        </p:txBody>
      </p:sp>
      <p:sp>
        <p:nvSpPr>
          <p:cNvPr id="3" name="Title 2"/>
          <p:cNvSpPr>
            <a:spLocks noGrp="1"/>
          </p:cNvSpPr>
          <p:nvPr>
            <p:ph type="title"/>
          </p:nvPr>
        </p:nvSpPr>
        <p:spPr/>
        <p:txBody>
          <a:bodyPr/>
          <a:lstStyle/>
          <a:p>
            <a:r>
              <a:rPr lang="en-US" dirty="0" smtClean="0"/>
              <a:t>Leadership Characteristics and Skills</a:t>
            </a:r>
            <a:endParaRPr lang="en-US" dirty="0"/>
          </a:p>
        </p:txBody>
      </p:sp>
      <p:sp>
        <p:nvSpPr>
          <p:cNvPr id="6" name="Rectangle 5"/>
          <p:cNvSpPr/>
          <p:nvPr/>
        </p:nvSpPr>
        <p:spPr>
          <a:xfrm>
            <a:off x="597647" y="2958353"/>
            <a:ext cx="4572000" cy="4244238"/>
          </a:xfrm>
          <a:prstGeom prst="rect">
            <a:avLst/>
          </a:prstGeom>
        </p:spPr>
        <p:txBody>
          <a:bodyPr>
            <a:spAutoFit/>
          </a:bodyPr>
          <a:lstStyle/>
          <a:p>
            <a:pPr marL="45720" lvl="0">
              <a:spcBef>
                <a:spcPct val="20000"/>
              </a:spcBef>
              <a:buClr>
                <a:srgbClr val="C66951"/>
              </a:buClr>
            </a:pPr>
            <a:endParaRPr lang="en-US" sz="1900" b="1" spc="150" dirty="0" smtClean="0">
              <a:solidFill>
                <a:srgbClr val="534949"/>
              </a:solidFill>
            </a:endParaRPr>
          </a:p>
          <a:p>
            <a:pPr marL="274320" lvl="0" indent="-228600">
              <a:spcBef>
                <a:spcPct val="20000"/>
              </a:spcBef>
              <a:buClr>
                <a:srgbClr val="C66951"/>
              </a:buClr>
              <a:buFont typeface="Wingdings 2" pitchFamily="18" charset="2"/>
              <a:buChar char=""/>
            </a:pPr>
            <a:r>
              <a:rPr lang="en-US" sz="1900" b="1" spc="150" dirty="0" smtClean="0">
                <a:solidFill>
                  <a:srgbClr val="534949"/>
                </a:solidFill>
              </a:rPr>
              <a:t>Never stop learning or reading</a:t>
            </a:r>
          </a:p>
          <a:p>
            <a:pPr marL="274320" lvl="0" indent="-228600">
              <a:spcBef>
                <a:spcPct val="20000"/>
              </a:spcBef>
              <a:buClr>
                <a:srgbClr val="C66951"/>
              </a:buClr>
              <a:buFont typeface="Wingdings 2" pitchFamily="18" charset="2"/>
              <a:buChar char=""/>
            </a:pPr>
            <a:endParaRPr lang="en-US" sz="1900" b="1" spc="150" dirty="0" smtClean="0">
              <a:solidFill>
                <a:srgbClr val="534949"/>
              </a:solidFill>
            </a:endParaRPr>
          </a:p>
          <a:p>
            <a:pPr marL="274320" lvl="0" indent="-228600">
              <a:spcBef>
                <a:spcPct val="20000"/>
              </a:spcBef>
              <a:buClr>
                <a:srgbClr val="C66951"/>
              </a:buClr>
              <a:buFont typeface="Wingdings 2" pitchFamily="18" charset="2"/>
              <a:buChar char=""/>
            </a:pPr>
            <a:r>
              <a:rPr lang="en-US" sz="1900" b="1" spc="150" dirty="0" smtClean="0">
                <a:solidFill>
                  <a:srgbClr val="534949"/>
                </a:solidFill>
              </a:rPr>
              <a:t>Social and emotional intelligence</a:t>
            </a:r>
          </a:p>
          <a:p>
            <a:pPr marL="274320" lvl="0" indent="-228600">
              <a:spcBef>
                <a:spcPct val="20000"/>
              </a:spcBef>
              <a:buClr>
                <a:srgbClr val="C66951"/>
              </a:buClr>
              <a:buFont typeface="Wingdings 2" pitchFamily="18" charset="2"/>
              <a:buChar char=""/>
            </a:pPr>
            <a:endParaRPr lang="en-US" sz="1900" b="1" spc="150" dirty="0" smtClean="0">
              <a:solidFill>
                <a:srgbClr val="534949"/>
              </a:solidFill>
            </a:endParaRPr>
          </a:p>
          <a:p>
            <a:pPr marL="274320" lvl="0" indent="-228600">
              <a:spcBef>
                <a:spcPct val="20000"/>
              </a:spcBef>
              <a:buClr>
                <a:srgbClr val="C66951"/>
              </a:buClr>
              <a:buFont typeface="Wingdings 2" pitchFamily="18" charset="2"/>
              <a:buChar char=""/>
            </a:pPr>
            <a:r>
              <a:rPr lang="en-US" sz="1900" b="1" spc="150" dirty="0" smtClean="0">
                <a:solidFill>
                  <a:srgbClr val="534949"/>
                </a:solidFill>
              </a:rPr>
              <a:t> Communication Skills</a:t>
            </a:r>
          </a:p>
          <a:p>
            <a:pPr marL="274320" lvl="0" indent="-228600">
              <a:spcBef>
                <a:spcPct val="20000"/>
              </a:spcBef>
              <a:buClr>
                <a:srgbClr val="C66951"/>
              </a:buClr>
              <a:buFont typeface="Wingdings 2" pitchFamily="18" charset="2"/>
              <a:buChar char=""/>
            </a:pPr>
            <a:endParaRPr lang="en-US" sz="1900" b="1" spc="150" dirty="0" smtClean="0">
              <a:solidFill>
                <a:srgbClr val="534949"/>
              </a:solidFill>
            </a:endParaRPr>
          </a:p>
          <a:p>
            <a:pPr marL="274320" lvl="0" indent="-228600">
              <a:spcBef>
                <a:spcPct val="20000"/>
              </a:spcBef>
              <a:buClr>
                <a:srgbClr val="C66951"/>
              </a:buClr>
              <a:buFont typeface="Wingdings 2" pitchFamily="18" charset="2"/>
              <a:buChar char=""/>
            </a:pPr>
            <a:r>
              <a:rPr lang="en-US" sz="1900" b="1" spc="150" dirty="0" smtClean="0">
                <a:solidFill>
                  <a:srgbClr val="534949"/>
                </a:solidFill>
              </a:rPr>
              <a:t>Political Skills</a:t>
            </a:r>
          </a:p>
          <a:p>
            <a:pPr marL="274320" lvl="0" indent="-228600">
              <a:spcBef>
                <a:spcPct val="20000"/>
              </a:spcBef>
              <a:buClr>
                <a:srgbClr val="C66951"/>
              </a:buClr>
              <a:buFont typeface="Wingdings 2" pitchFamily="18" charset="2"/>
              <a:buChar char=""/>
            </a:pPr>
            <a:endParaRPr lang="en-US" sz="1900" b="1" spc="150" dirty="0" smtClean="0">
              <a:solidFill>
                <a:srgbClr val="534949"/>
              </a:solidFill>
            </a:endParaRPr>
          </a:p>
          <a:p>
            <a:pPr marL="274320" lvl="0" indent="-228600">
              <a:spcBef>
                <a:spcPct val="20000"/>
              </a:spcBef>
              <a:buClr>
                <a:srgbClr val="C66951"/>
              </a:buClr>
              <a:buFont typeface="Wingdings 2" pitchFamily="18" charset="2"/>
              <a:buChar char=""/>
            </a:pPr>
            <a:r>
              <a:rPr lang="en-US" sz="1900" b="1" spc="150" dirty="0" smtClean="0">
                <a:solidFill>
                  <a:srgbClr val="534949"/>
                </a:solidFill>
              </a:rPr>
              <a:t>Team Building Skills </a:t>
            </a:r>
          </a:p>
          <a:p>
            <a:pPr marL="274320" lvl="0" indent="-228600">
              <a:spcBef>
                <a:spcPct val="20000"/>
              </a:spcBef>
              <a:buClr>
                <a:srgbClr val="C66951"/>
              </a:buClr>
              <a:buFont typeface="Wingdings 2" pitchFamily="18" charset="2"/>
              <a:buChar char=""/>
            </a:pPr>
            <a:endParaRPr lang="en-US" sz="1900" b="1" spc="150" dirty="0" smtClean="0">
              <a:solidFill>
                <a:srgbClr val="534949"/>
              </a:solidFill>
            </a:endParaRPr>
          </a:p>
          <a:p>
            <a:pPr marL="274320" lvl="0" indent="-228600">
              <a:spcBef>
                <a:spcPct val="20000"/>
              </a:spcBef>
              <a:buClr>
                <a:srgbClr val="C66951"/>
              </a:buClr>
              <a:buFont typeface="Wingdings 2" pitchFamily="18" charset="2"/>
              <a:buChar char=""/>
            </a:pPr>
            <a:endParaRPr lang="en-US" sz="1900" b="1" spc="150" dirty="0">
              <a:solidFill>
                <a:srgbClr val="534949"/>
              </a:solidFill>
            </a:endParaRPr>
          </a:p>
        </p:txBody>
      </p:sp>
      <p:pic>
        <p:nvPicPr>
          <p:cNvPr id="9" name="Picture 8" descr="bigstock_Concept_illustration_of_intell_2983508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8263" y="2958353"/>
            <a:ext cx="2286000" cy="3048000"/>
          </a:xfrm>
          <a:prstGeom prst="rect">
            <a:avLst/>
          </a:prstGeom>
        </p:spPr>
      </p:pic>
    </p:spTree>
    <p:extLst>
      <p:ext uri="{BB962C8B-B14F-4D97-AF65-F5344CB8AC3E}">
        <p14:creationId xmlns:p14="http://schemas.microsoft.com/office/powerpoint/2010/main" val="52687244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Leadership Characteristics and Skills</a:t>
            </a:r>
            <a:endParaRPr lang="en-US" dirty="0"/>
          </a:p>
        </p:txBody>
      </p:sp>
      <p:sp>
        <p:nvSpPr>
          <p:cNvPr id="6" name="Rectangle 5"/>
          <p:cNvSpPr/>
          <p:nvPr/>
        </p:nvSpPr>
        <p:spPr>
          <a:xfrm>
            <a:off x="381000" y="1634586"/>
            <a:ext cx="4572000" cy="5238356"/>
          </a:xfrm>
          <a:prstGeom prst="rect">
            <a:avLst/>
          </a:prstGeom>
        </p:spPr>
        <p:txBody>
          <a:bodyPr>
            <a:spAutoFit/>
          </a:bodyPr>
          <a:lstStyle/>
          <a:p>
            <a:pPr marL="45720" lvl="0">
              <a:spcBef>
                <a:spcPct val="20000"/>
              </a:spcBef>
              <a:buClr>
                <a:srgbClr val="C66951"/>
              </a:buClr>
            </a:pPr>
            <a:endParaRPr lang="en-US" sz="1900" b="1" spc="150" dirty="0" smtClean="0">
              <a:solidFill>
                <a:srgbClr val="534949"/>
              </a:solidFill>
            </a:endParaRPr>
          </a:p>
          <a:p>
            <a:pPr marL="274320" lvl="0" indent="-228600">
              <a:spcBef>
                <a:spcPct val="20000"/>
              </a:spcBef>
              <a:buClr>
                <a:srgbClr val="C66951"/>
              </a:buClr>
              <a:buFont typeface="Wingdings 2" pitchFamily="18" charset="2"/>
              <a:buChar char=""/>
            </a:pPr>
            <a:r>
              <a:rPr lang="en-US" sz="1900" b="1" spc="150" dirty="0">
                <a:solidFill>
                  <a:srgbClr val="534949"/>
                </a:solidFill>
              </a:rPr>
              <a:t>Provides training and </a:t>
            </a:r>
            <a:r>
              <a:rPr lang="en-US" sz="1900" b="1" spc="150" dirty="0" smtClean="0">
                <a:solidFill>
                  <a:srgbClr val="534949"/>
                </a:solidFill>
              </a:rPr>
              <a:t>guidance</a:t>
            </a:r>
          </a:p>
          <a:p>
            <a:pPr marL="274320" lvl="0" indent="-228600">
              <a:spcBef>
                <a:spcPct val="20000"/>
              </a:spcBef>
              <a:buClr>
                <a:srgbClr val="C66951"/>
              </a:buClr>
              <a:buFont typeface="Wingdings 2" pitchFamily="18" charset="2"/>
              <a:buChar char=""/>
            </a:pPr>
            <a:endParaRPr lang="en-US" sz="1900" b="1" spc="150" dirty="0">
              <a:solidFill>
                <a:srgbClr val="534949"/>
              </a:solidFill>
            </a:endParaRPr>
          </a:p>
          <a:p>
            <a:pPr marL="274320" lvl="0" indent="-228600">
              <a:spcBef>
                <a:spcPct val="20000"/>
              </a:spcBef>
              <a:buClr>
                <a:srgbClr val="C66951"/>
              </a:buClr>
              <a:buFont typeface="Wingdings 2" pitchFamily="18" charset="2"/>
              <a:buChar char=""/>
            </a:pPr>
            <a:r>
              <a:rPr lang="en-US" sz="1900" b="1" spc="150" dirty="0">
                <a:solidFill>
                  <a:srgbClr val="534949"/>
                </a:solidFill>
              </a:rPr>
              <a:t> Observers and Listeners </a:t>
            </a:r>
            <a:endParaRPr lang="en-US" sz="1900" b="1" spc="150" dirty="0" smtClean="0">
              <a:solidFill>
                <a:srgbClr val="534949"/>
              </a:solidFill>
            </a:endParaRPr>
          </a:p>
          <a:p>
            <a:pPr marL="274320" lvl="0" indent="-228600">
              <a:spcBef>
                <a:spcPct val="20000"/>
              </a:spcBef>
              <a:buClr>
                <a:srgbClr val="C66951"/>
              </a:buClr>
              <a:buFont typeface="Wingdings 2" pitchFamily="18" charset="2"/>
              <a:buChar char=""/>
            </a:pPr>
            <a:endParaRPr lang="en-US" sz="1900" b="1" spc="150" dirty="0">
              <a:solidFill>
                <a:srgbClr val="534949"/>
              </a:solidFill>
            </a:endParaRPr>
          </a:p>
          <a:p>
            <a:pPr marL="274320" lvl="0" indent="-228600">
              <a:spcBef>
                <a:spcPct val="20000"/>
              </a:spcBef>
              <a:buClr>
                <a:srgbClr val="C66951"/>
              </a:buClr>
              <a:buFont typeface="Wingdings 2" pitchFamily="18" charset="2"/>
              <a:buChar char=""/>
            </a:pPr>
            <a:r>
              <a:rPr lang="en-US" sz="1900" b="1" spc="150" dirty="0">
                <a:solidFill>
                  <a:srgbClr val="534949"/>
                </a:solidFill>
              </a:rPr>
              <a:t>Readiness discipline </a:t>
            </a:r>
            <a:endParaRPr lang="en-US" sz="1900" b="1" spc="150" dirty="0" smtClean="0">
              <a:solidFill>
                <a:srgbClr val="534949"/>
              </a:solidFill>
            </a:endParaRPr>
          </a:p>
          <a:p>
            <a:pPr marL="45720" lvl="0">
              <a:spcBef>
                <a:spcPct val="20000"/>
              </a:spcBef>
              <a:buClr>
                <a:srgbClr val="C66951"/>
              </a:buClr>
            </a:pPr>
            <a:endParaRPr lang="en-US" sz="1900" b="1" spc="150" dirty="0">
              <a:solidFill>
                <a:srgbClr val="534949"/>
              </a:solidFill>
            </a:endParaRPr>
          </a:p>
          <a:p>
            <a:pPr marL="274320" lvl="0" indent="-228600">
              <a:spcBef>
                <a:spcPct val="20000"/>
              </a:spcBef>
              <a:buClr>
                <a:srgbClr val="C66951"/>
              </a:buClr>
              <a:buFont typeface="Wingdings 2" pitchFamily="18" charset="2"/>
              <a:buChar char=""/>
            </a:pPr>
            <a:r>
              <a:rPr lang="en-US" sz="1900" b="1" spc="150" dirty="0">
                <a:solidFill>
                  <a:srgbClr val="534949"/>
                </a:solidFill>
              </a:rPr>
              <a:t>Inner drive for </a:t>
            </a:r>
            <a:r>
              <a:rPr lang="en-US" sz="1900" b="1" spc="150" dirty="0" smtClean="0">
                <a:solidFill>
                  <a:srgbClr val="534949"/>
                </a:solidFill>
              </a:rPr>
              <a:t>change</a:t>
            </a:r>
          </a:p>
          <a:p>
            <a:pPr marL="45720" lvl="0">
              <a:spcBef>
                <a:spcPct val="20000"/>
              </a:spcBef>
              <a:buClr>
                <a:srgbClr val="C66951"/>
              </a:buClr>
            </a:pPr>
            <a:endParaRPr lang="en-US" sz="1900" b="1" spc="150" dirty="0" smtClean="0">
              <a:solidFill>
                <a:srgbClr val="534949"/>
              </a:solidFill>
            </a:endParaRPr>
          </a:p>
          <a:p>
            <a:pPr marL="274320" indent="-228600">
              <a:spcBef>
                <a:spcPct val="20000"/>
              </a:spcBef>
              <a:buClr>
                <a:srgbClr val="C66951"/>
              </a:buClr>
              <a:buFont typeface="Wingdings 2" pitchFamily="18" charset="2"/>
              <a:buChar char=""/>
            </a:pPr>
            <a:r>
              <a:rPr lang="en-US" sz="1900" b="1" spc="150" dirty="0">
                <a:solidFill>
                  <a:srgbClr val="534949"/>
                </a:solidFill>
              </a:rPr>
              <a:t>Intelligent use of networks and electronic social media</a:t>
            </a:r>
          </a:p>
          <a:p>
            <a:pPr marL="274320" lvl="0" indent="-228600">
              <a:spcBef>
                <a:spcPct val="20000"/>
              </a:spcBef>
              <a:buClr>
                <a:srgbClr val="C66951"/>
              </a:buClr>
              <a:buFont typeface="Wingdings 2" pitchFamily="18" charset="2"/>
              <a:buChar char=""/>
            </a:pPr>
            <a:endParaRPr lang="en-US" sz="1900" b="1" spc="150" dirty="0" smtClean="0">
              <a:solidFill>
                <a:srgbClr val="534949"/>
              </a:solidFill>
            </a:endParaRPr>
          </a:p>
          <a:p>
            <a:pPr marL="45720" lvl="0">
              <a:spcBef>
                <a:spcPct val="20000"/>
              </a:spcBef>
              <a:buClr>
                <a:srgbClr val="C66951"/>
              </a:buClr>
            </a:pPr>
            <a:endParaRPr lang="en-US" sz="1900" b="1" spc="150" dirty="0">
              <a:solidFill>
                <a:srgbClr val="534949"/>
              </a:solidFill>
            </a:endParaRPr>
          </a:p>
          <a:p>
            <a:pPr marL="274320" lvl="0" indent="-228600">
              <a:spcBef>
                <a:spcPct val="20000"/>
              </a:spcBef>
              <a:buClr>
                <a:srgbClr val="C66951"/>
              </a:buClr>
              <a:buFont typeface="Wingdings 2" pitchFamily="18" charset="2"/>
              <a:buChar char=""/>
            </a:pPr>
            <a:endParaRPr lang="en-US" sz="1900" b="1" spc="150" dirty="0" smtClean="0">
              <a:solidFill>
                <a:srgbClr val="534949"/>
              </a:solidFill>
            </a:endParaRPr>
          </a:p>
          <a:p>
            <a:pPr marL="274320" lvl="0" indent="-228600">
              <a:spcBef>
                <a:spcPct val="20000"/>
              </a:spcBef>
              <a:buClr>
                <a:srgbClr val="C66951"/>
              </a:buClr>
              <a:buFont typeface="Wingdings 2" pitchFamily="18" charset="2"/>
              <a:buChar char=""/>
            </a:pPr>
            <a:endParaRPr lang="en-US" sz="1900" b="1" spc="150" dirty="0">
              <a:solidFill>
                <a:srgbClr val="534949"/>
              </a:solidFill>
            </a:endParaRPr>
          </a:p>
        </p:txBody>
      </p:sp>
      <p:sp>
        <p:nvSpPr>
          <p:cNvPr id="5" name="TextBox 4"/>
          <p:cNvSpPr txBox="1"/>
          <p:nvPr/>
        </p:nvSpPr>
        <p:spPr>
          <a:xfrm>
            <a:off x="2704354" y="5662706"/>
            <a:ext cx="5827060" cy="369332"/>
          </a:xfrm>
          <a:prstGeom prst="rect">
            <a:avLst/>
          </a:prstGeom>
          <a:noFill/>
        </p:spPr>
        <p:txBody>
          <a:bodyPr wrap="square" rtlCol="0">
            <a:spAutoFit/>
          </a:bodyPr>
          <a:lstStyle/>
          <a:p>
            <a:r>
              <a:rPr lang="en-US" dirty="0" smtClean="0"/>
              <a:t>(Evans &amp; Ward, 2007; Johansen, Johansen &amp; Ryan, 2012) </a:t>
            </a:r>
            <a:endParaRPr lang="en-US" dirty="0"/>
          </a:p>
        </p:txBody>
      </p:sp>
      <p:pic>
        <p:nvPicPr>
          <p:cNvPr id="7" name="Picture 6" descr="redleaderrun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900" y="2170984"/>
            <a:ext cx="3988468" cy="2656351"/>
          </a:xfrm>
          <a:prstGeom prst="rect">
            <a:avLst/>
          </a:prstGeom>
        </p:spPr>
      </p:pic>
    </p:spTree>
    <p:extLst>
      <p:ext uri="{BB962C8B-B14F-4D97-AF65-F5344CB8AC3E}">
        <p14:creationId xmlns:p14="http://schemas.microsoft.com/office/powerpoint/2010/main" val="244922865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is an effective leader?</a:t>
            </a:r>
            <a:endParaRPr lang="en-US" dirty="0"/>
          </a:p>
        </p:txBody>
      </p:sp>
      <p:pic>
        <p:nvPicPr>
          <p:cNvPr id="7" name="Picture 6" descr="Abraham_Lincoln_November_186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842" y="1894540"/>
            <a:ext cx="3238500" cy="4003964"/>
          </a:xfrm>
          <a:prstGeom prst="rect">
            <a:avLst/>
          </a:prstGeom>
        </p:spPr>
      </p:pic>
      <p:sp>
        <p:nvSpPr>
          <p:cNvPr id="9" name="TextBox 8"/>
          <p:cNvSpPr txBox="1"/>
          <p:nvPr/>
        </p:nvSpPr>
        <p:spPr>
          <a:xfrm>
            <a:off x="4347881" y="1680881"/>
            <a:ext cx="3421530" cy="707886"/>
          </a:xfrm>
          <a:prstGeom prst="rect">
            <a:avLst/>
          </a:prstGeom>
          <a:noFill/>
        </p:spPr>
        <p:txBody>
          <a:bodyPr wrap="square" rtlCol="0">
            <a:spAutoFit/>
          </a:bodyPr>
          <a:lstStyle/>
          <a:p>
            <a:r>
              <a:rPr lang="en-US" sz="4000" dirty="0" smtClean="0">
                <a:solidFill>
                  <a:schemeClr val="tx2"/>
                </a:solidFill>
              </a:rPr>
              <a:t>EVERYONE!!!!!!</a:t>
            </a:r>
            <a:endParaRPr lang="en-US" sz="4000" dirty="0">
              <a:solidFill>
                <a:schemeClr val="tx2"/>
              </a:solidFill>
            </a:endParaRPr>
          </a:p>
        </p:txBody>
      </p:sp>
      <p:sp>
        <p:nvSpPr>
          <p:cNvPr id="10" name="TextBox 9"/>
          <p:cNvSpPr txBox="1"/>
          <p:nvPr/>
        </p:nvSpPr>
        <p:spPr>
          <a:xfrm>
            <a:off x="4213412" y="2388767"/>
            <a:ext cx="4198470" cy="3046988"/>
          </a:xfrm>
          <a:prstGeom prst="rect">
            <a:avLst/>
          </a:prstGeom>
          <a:noFill/>
        </p:spPr>
        <p:txBody>
          <a:bodyPr wrap="square" rtlCol="0">
            <a:spAutoFit/>
          </a:bodyPr>
          <a:lstStyle/>
          <a:p>
            <a:r>
              <a:rPr lang="en-US" sz="2400" dirty="0" smtClean="0"/>
              <a:t>Everyone has the potential ability to be an effective leader at every level. Circumstance can bring out leaders we never expected. No one is born a leader, rather it is learned and depends on the situation.</a:t>
            </a:r>
            <a:endParaRPr lang="en-US" sz="2400" dirty="0"/>
          </a:p>
        </p:txBody>
      </p:sp>
      <p:sp>
        <p:nvSpPr>
          <p:cNvPr id="12" name="TextBox 11"/>
          <p:cNvSpPr txBox="1"/>
          <p:nvPr/>
        </p:nvSpPr>
        <p:spPr>
          <a:xfrm>
            <a:off x="5348941" y="5707529"/>
            <a:ext cx="2599763" cy="646331"/>
          </a:xfrm>
          <a:prstGeom prst="rect">
            <a:avLst/>
          </a:prstGeom>
          <a:noFill/>
        </p:spPr>
        <p:txBody>
          <a:bodyPr wrap="square" rtlCol="0">
            <a:spAutoFit/>
          </a:bodyPr>
          <a:lstStyle/>
          <a:p>
            <a:r>
              <a:rPr lang="en-US" dirty="0" smtClean="0"/>
              <a:t>(Evans &amp; Ward, 2007 p.341, 357)</a:t>
            </a:r>
            <a:endParaRPr lang="en-US" dirty="0"/>
          </a:p>
        </p:txBody>
      </p:sp>
    </p:spTree>
    <p:extLst>
      <p:ext uri="{BB962C8B-B14F-4D97-AF65-F5344CB8AC3E}">
        <p14:creationId xmlns:p14="http://schemas.microsoft.com/office/powerpoint/2010/main" val="107798504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1717400"/>
          </a:xfrm>
        </p:spPr>
        <p:txBody>
          <a:bodyPr>
            <a:normAutofit/>
          </a:bodyPr>
          <a:lstStyle/>
          <a:p>
            <a:pPr marL="45720" indent="0" algn="ctr">
              <a:buNone/>
            </a:pPr>
            <a:r>
              <a:rPr lang="en-US" sz="2400" dirty="0" smtClean="0"/>
              <a:t> </a:t>
            </a:r>
            <a:r>
              <a:rPr lang="en-US" sz="2400" dirty="0"/>
              <a:t>Despite any challenges, it is the drive to use ones  “resource engine” when the future is unknown that can help an organization or company </a:t>
            </a:r>
            <a:r>
              <a:rPr lang="en-US" sz="2400" dirty="0" smtClean="0"/>
              <a:t> </a:t>
            </a:r>
            <a:r>
              <a:rPr lang="en-US" sz="2400" dirty="0"/>
              <a:t>be successful </a:t>
            </a:r>
            <a:r>
              <a:rPr lang="en-US" sz="2400" dirty="0" smtClean="0"/>
              <a:t>					</a:t>
            </a:r>
            <a:r>
              <a:rPr lang="en-US" sz="2400" dirty="0" smtClean="0">
                <a:solidFill>
                  <a:srgbClr val="000000"/>
                </a:solidFill>
              </a:rPr>
              <a:t>	</a:t>
            </a:r>
            <a:r>
              <a:rPr lang="en-US" sz="1800" dirty="0" smtClean="0">
                <a:solidFill>
                  <a:srgbClr val="000000"/>
                </a:solidFill>
              </a:rPr>
              <a:t>	(</a:t>
            </a:r>
            <a:r>
              <a:rPr lang="en-US" sz="1800" dirty="0">
                <a:solidFill>
                  <a:srgbClr val="000000"/>
                </a:solidFill>
              </a:rPr>
              <a:t>Collins, 2005 &amp; </a:t>
            </a:r>
            <a:r>
              <a:rPr lang="en-US" sz="1800" dirty="0" err="1">
                <a:solidFill>
                  <a:srgbClr val="000000"/>
                </a:solidFill>
              </a:rPr>
              <a:t>Bjelland</a:t>
            </a:r>
            <a:r>
              <a:rPr lang="en-US" sz="1800" dirty="0">
                <a:solidFill>
                  <a:srgbClr val="000000"/>
                </a:solidFill>
              </a:rPr>
              <a:t> &amp;Wood, 2008</a:t>
            </a:r>
            <a:r>
              <a:rPr lang="en-US" sz="1800" dirty="0" smtClean="0">
                <a:solidFill>
                  <a:srgbClr val="000000"/>
                </a:solidFill>
              </a:rPr>
              <a:t>)</a:t>
            </a:r>
            <a:r>
              <a:rPr lang="en-US" dirty="0"/>
              <a:t> </a:t>
            </a:r>
            <a:r>
              <a:rPr lang="en-US" dirty="0"/>
              <a:t> </a:t>
            </a:r>
          </a:p>
        </p:txBody>
      </p:sp>
      <p:sp>
        <p:nvSpPr>
          <p:cNvPr id="3" name="Title 2"/>
          <p:cNvSpPr>
            <a:spLocks noGrp="1"/>
          </p:cNvSpPr>
          <p:nvPr>
            <p:ph type="title"/>
          </p:nvPr>
        </p:nvSpPr>
        <p:spPr/>
        <p:txBody>
          <a:bodyPr/>
          <a:lstStyle/>
          <a:p>
            <a:r>
              <a:rPr lang="en-US" dirty="0" smtClean="0"/>
              <a:t>Resources</a:t>
            </a:r>
            <a:endParaRPr lang="en-US" dirty="0"/>
          </a:p>
        </p:txBody>
      </p:sp>
      <p:sp>
        <p:nvSpPr>
          <p:cNvPr id="6" name="Rectangle 5"/>
          <p:cNvSpPr/>
          <p:nvPr/>
        </p:nvSpPr>
        <p:spPr>
          <a:xfrm>
            <a:off x="657412" y="3436471"/>
            <a:ext cx="7485529" cy="2086725"/>
          </a:xfrm>
          <a:prstGeom prst="rect">
            <a:avLst/>
          </a:prstGeom>
        </p:spPr>
        <p:txBody>
          <a:bodyPr wrap="square">
            <a:spAutoFit/>
          </a:bodyPr>
          <a:lstStyle/>
          <a:p>
            <a:pPr marL="274320" lvl="0" indent="-228600">
              <a:spcBef>
                <a:spcPct val="20000"/>
              </a:spcBef>
              <a:buClr>
                <a:srgbClr val="C66951"/>
              </a:buClr>
              <a:buFont typeface="Wingdings 2" pitchFamily="18" charset="2"/>
              <a:buChar char=""/>
            </a:pPr>
            <a:r>
              <a:rPr lang="en-US" sz="2400" spc="150" dirty="0" smtClean="0">
                <a:solidFill>
                  <a:srgbClr val="534949"/>
                </a:solidFill>
              </a:rPr>
              <a:t>People- Recruiting and keeping  skilled employee’s, Volunteers</a:t>
            </a:r>
          </a:p>
          <a:p>
            <a:pPr marL="274320" lvl="0" indent="-228600">
              <a:spcBef>
                <a:spcPct val="20000"/>
              </a:spcBef>
              <a:buClr>
                <a:srgbClr val="C66951"/>
              </a:buClr>
              <a:buFont typeface="Wingdings 2" pitchFamily="18" charset="2"/>
              <a:buChar char=""/>
            </a:pPr>
            <a:r>
              <a:rPr lang="en-US" sz="2400" spc="150" dirty="0" smtClean="0">
                <a:solidFill>
                  <a:srgbClr val="534949"/>
                </a:solidFill>
              </a:rPr>
              <a:t>Money- Budgets, Grants, donations, fundraising</a:t>
            </a:r>
          </a:p>
          <a:p>
            <a:pPr marL="274320" lvl="0" indent="-228600">
              <a:spcBef>
                <a:spcPct val="20000"/>
              </a:spcBef>
              <a:buClr>
                <a:srgbClr val="C66951"/>
              </a:buClr>
              <a:buFont typeface="Wingdings 2" pitchFamily="18" charset="2"/>
              <a:buChar char=""/>
            </a:pPr>
            <a:r>
              <a:rPr lang="en-US" sz="2400" spc="150" dirty="0" smtClean="0">
                <a:solidFill>
                  <a:srgbClr val="534949"/>
                </a:solidFill>
              </a:rPr>
              <a:t>Brand- Cultivating support and supporters through promotion and reputation development </a:t>
            </a:r>
            <a:endParaRPr lang="en-US" sz="2400" spc="150" dirty="0">
              <a:solidFill>
                <a:srgbClr val="534949"/>
              </a:solidFill>
            </a:endParaRPr>
          </a:p>
        </p:txBody>
      </p:sp>
      <p:sp>
        <p:nvSpPr>
          <p:cNvPr id="7" name="TextBox 6"/>
          <p:cNvSpPr txBox="1"/>
          <p:nvPr/>
        </p:nvSpPr>
        <p:spPr>
          <a:xfrm>
            <a:off x="4601882" y="5931647"/>
            <a:ext cx="4004236" cy="369332"/>
          </a:xfrm>
          <a:prstGeom prst="rect">
            <a:avLst/>
          </a:prstGeom>
          <a:noFill/>
        </p:spPr>
        <p:txBody>
          <a:bodyPr wrap="square" rtlCol="0">
            <a:spAutoFit/>
          </a:bodyPr>
          <a:lstStyle/>
          <a:p>
            <a:r>
              <a:rPr lang="en-US" dirty="0" smtClean="0"/>
              <a:t>(Collins, 2005 ; Rooney, 1995)</a:t>
            </a:r>
            <a:endParaRPr lang="en-US" dirty="0"/>
          </a:p>
        </p:txBody>
      </p:sp>
    </p:spTree>
    <p:extLst>
      <p:ext uri="{BB962C8B-B14F-4D97-AF65-F5344CB8AC3E}">
        <p14:creationId xmlns:p14="http://schemas.microsoft.com/office/powerpoint/2010/main" val="310528629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572</TotalTime>
  <Words>819</Words>
  <Application>Microsoft Macintosh PowerPoint</Application>
  <PresentationFormat>On-screen Show (4:3)</PresentationFormat>
  <Paragraphs>153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Grid</vt:lpstr>
      <vt:lpstr>My Philosophy of Management and Leadership  </vt:lpstr>
      <vt:lpstr>Successful Management and Leadership </vt:lpstr>
      <vt:lpstr>What is the difference?</vt:lpstr>
      <vt:lpstr>Management Skills</vt:lpstr>
      <vt:lpstr>Management Skills</vt:lpstr>
      <vt:lpstr>Leadership Characteristics and Skills</vt:lpstr>
      <vt:lpstr>Leadership Characteristics and Skills</vt:lpstr>
      <vt:lpstr>Who is an effective leader?</vt:lpstr>
      <vt:lpstr>Resources</vt:lpstr>
      <vt:lpstr>Mission and Goals</vt:lpstr>
      <vt:lpstr>Motivation</vt:lpstr>
      <vt:lpstr>TeamWork</vt:lpstr>
      <vt:lpstr>Sponsor’s Creativity and Innovation</vt:lpstr>
      <vt:lpstr>Handling Conflict </vt:lpstr>
      <vt:lpstr>Successful Service to The Public</vt:lpstr>
      <vt:lpstr>References</vt:lpstr>
      <vt:lpstr>References</vt:lpstr>
      <vt:lpstr>References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Philosophy of Management and Leadership  </dc:title>
  <dc:creator>Ashley Luna</dc:creator>
  <cp:lastModifiedBy>Ashley Luna</cp:lastModifiedBy>
  <cp:revision>41</cp:revision>
  <dcterms:created xsi:type="dcterms:W3CDTF">2012-12-06T22:56:42Z</dcterms:created>
  <dcterms:modified xsi:type="dcterms:W3CDTF">2012-12-07T08:29:38Z</dcterms:modified>
</cp:coreProperties>
</file>