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6"/>
  </p:notesMasterIdLst>
  <p:handoutMasterIdLst>
    <p:handoutMasterId r:id="rId37"/>
  </p:handoutMasterIdLst>
  <p:sldIdLst>
    <p:sldId id="267" r:id="rId3"/>
    <p:sldId id="274" r:id="rId4"/>
    <p:sldId id="280" r:id="rId5"/>
    <p:sldId id="281" r:id="rId6"/>
    <p:sldId id="283" r:id="rId7"/>
    <p:sldId id="279" r:id="rId8"/>
    <p:sldId id="282" r:id="rId9"/>
    <p:sldId id="284" r:id="rId10"/>
    <p:sldId id="278" r:id="rId11"/>
    <p:sldId id="285" r:id="rId12"/>
    <p:sldId id="286" r:id="rId13"/>
    <p:sldId id="288" r:id="rId14"/>
    <p:sldId id="273" r:id="rId15"/>
    <p:sldId id="290" r:id="rId16"/>
    <p:sldId id="291" r:id="rId17"/>
    <p:sldId id="292" r:id="rId18"/>
    <p:sldId id="295" r:id="rId19"/>
    <p:sldId id="296" r:id="rId20"/>
    <p:sldId id="293" r:id="rId21"/>
    <p:sldId id="297" r:id="rId22"/>
    <p:sldId id="294" r:id="rId23"/>
    <p:sldId id="298" r:id="rId24"/>
    <p:sldId id="299" r:id="rId25"/>
    <p:sldId id="300" r:id="rId26"/>
    <p:sldId id="301" r:id="rId27"/>
    <p:sldId id="302" r:id="rId28"/>
    <p:sldId id="304" r:id="rId29"/>
    <p:sldId id="303" r:id="rId30"/>
    <p:sldId id="305" r:id="rId31"/>
    <p:sldId id="306" r:id="rId32"/>
    <p:sldId id="289" r:id="rId33"/>
    <p:sldId id="307" r:id="rId34"/>
    <p:sldId id="27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88225B-C4A1-8F4F-B628-6EDF3BEE9BA2}">
          <p14:sldIdLst>
            <p14:sldId id="267"/>
            <p14:sldId id="274"/>
          </p14:sldIdLst>
        </p14:section>
        <p14:section name="body" id="{691F4A6F-28D9-C043-80BE-C18A4FC71595}">
          <p14:sldIdLst>
            <p14:sldId id="280"/>
            <p14:sldId id="281"/>
            <p14:sldId id="283"/>
            <p14:sldId id="279"/>
            <p14:sldId id="282"/>
            <p14:sldId id="284"/>
            <p14:sldId id="278"/>
            <p14:sldId id="285"/>
            <p14:sldId id="286"/>
            <p14:sldId id="288"/>
            <p14:sldId id="273"/>
            <p14:sldId id="290"/>
            <p14:sldId id="291"/>
            <p14:sldId id="292"/>
            <p14:sldId id="295"/>
            <p14:sldId id="296"/>
            <p14:sldId id="293"/>
            <p14:sldId id="297"/>
            <p14:sldId id="294"/>
            <p14:sldId id="298"/>
            <p14:sldId id="299"/>
            <p14:sldId id="300"/>
            <p14:sldId id="301"/>
            <p14:sldId id="302"/>
            <p14:sldId id="304"/>
            <p14:sldId id="303"/>
            <p14:sldId id="305"/>
          </p14:sldIdLst>
        </p14:section>
        <p14:section name="Conclusion " id="{10D78A72-3421-6A42-84D5-C20AA9A921B1}">
          <p14:sldIdLst>
            <p14:sldId id="306"/>
            <p14:sldId id="289"/>
            <p14:sldId id="307"/>
            <p14:sldId id="275"/>
          </p14:sldIdLst>
        </p14:section>
      </p14:sectionLst>
    </p:ex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Lu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658" autoAdjust="0"/>
  </p:normalViewPr>
  <p:slideViewPr>
    <p:cSldViewPr snapToGrid="0">
      <p:cViewPr>
        <p:scale>
          <a:sx n="100" d="100"/>
          <a:sy n="100" d="100"/>
        </p:scale>
        <p:origin x="-112" y="72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0FDE8-3B80-4AAC-92F2-E3D0667D4E72}" type="datetimeFigureOut">
              <a:rPr lang="en-US" smtClean="0"/>
              <a:t>10/22/13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79F74-2001-4B21-B06E-FA23C7F2DD77}" type="slidenum">
              <a:rPr lang="en-US" smtClean="0"/>
              <a:t>‹#›</a:t>
            </a:fld>
            <a:endParaRPr lang="en-US"/>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25FBA-1311-468D-8115-8778B0F7BEEC}" type="datetimeFigureOut">
              <a:rPr lang="en-US" smtClean="0"/>
              <a:t>10/22/13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C00-F679-4C51-9894-9E2214E5C2F1}" type="slidenum">
              <a:rPr lang="en-US" smtClean="0"/>
              <a:t>‹#›</a:t>
            </a:fld>
            <a:endParaRPr lang="en-US"/>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bensguide.gpo.gov/9-12/government/national/legislative.html"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1</a:t>
            </a:fld>
            <a:endParaRPr lang="en-US"/>
          </a:p>
        </p:txBody>
      </p:sp>
    </p:spTree>
    <p:extLst>
      <p:ext uri="{BB962C8B-B14F-4D97-AF65-F5344CB8AC3E}">
        <p14:creationId xmlns:p14="http://schemas.microsoft.com/office/powerpoint/2010/main" val="1543051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Clr>
                <a:schemeClr val="dk1"/>
              </a:buClr>
              <a:buSzPct val="100000"/>
              <a:buFont typeface="Arial"/>
              <a:buNone/>
            </a:pPr>
            <a:r>
              <a:rPr lang="en" dirty="0" smtClean="0">
                <a:solidFill>
                  <a:schemeClr val="dk1"/>
                </a:solidFill>
              </a:rPr>
              <a:t>Now you can see some examples.  This is Thomas.  Lets go through CARS and evaluate this site.  </a:t>
            </a:r>
          </a:p>
          <a:p>
            <a:pPr lvl="0" rtl="0">
              <a:buClr>
                <a:schemeClr val="dk1"/>
              </a:buClr>
              <a:buSzPct val="100000"/>
              <a:buFont typeface="Arial"/>
              <a:buNone/>
            </a:pPr>
            <a:r>
              <a:rPr lang="en" dirty="0" smtClean="0">
                <a:solidFill>
                  <a:schemeClr val="dk1"/>
                </a:solidFill>
              </a:rPr>
              <a:t>C is for credibility.  It is a website put out by the Federal Government.  </a:t>
            </a:r>
          </a:p>
          <a:p>
            <a:pPr lvl="0" rtl="0">
              <a:buClr>
                <a:schemeClr val="dk1"/>
              </a:buClr>
              <a:buSzPct val="100000"/>
              <a:buFont typeface="Arial"/>
              <a:buNone/>
            </a:pPr>
            <a:r>
              <a:rPr lang="en" dirty="0" smtClean="0">
                <a:solidFill>
                  <a:schemeClr val="dk1"/>
                </a:solidFill>
              </a:rPr>
              <a:t>A is for accuracy. The information on the site is current, complete and correct</a:t>
            </a:r>
          </a:p>
          <a:p>
            <a:pPr lvl="0" rtl="0">
              <a:buClr>
                <a:schemeClr val="dk1"/>
              </a:buClr>
              <a:buSzPct val="100000"/>
              <a:buFont typeface="Arial"/>
              <a:buNone/>
            </a:pPr>
            <a:r>
              <a:rPr lang="en" dirty="0" smtClean="0">
                <a:solidFill>
                  <a:schemeClr val="dk1"/>
                </a:solidFill>
              </a:rPr>
              <a:t>R is for reasonableness. The information doesn’t show a bias</a:t>
            </a:r>
          </a:p>
          <a:p>
            <a:pPr lvl="0">
              <a:buClr>
                <a:schemeClr val="dk1"/>
              </a:buClr>
              <a:buSzPct val="100000"/>
              <a:buFont typeface="Arial"/>
              <a:buNone/>
            </a:pPr>
            <a:r>
              <a:rPr lang="en" dirty="0" smtClean="0">
                <a:solidFill>
                  <a:schemeClr val="dk1"/>
                </a:solidFill>
              </a:rPr>
              <a:t>S is for sources.  The information contained in the site connects to actual texts of bills  </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16</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17</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Clr>
                <a:schemeClr val="dk1"/>
              </a:buClr>
              <a:buSzPct val="100000"/>
              <a:buFont typeface="Arial"/>
              <a:buNone/>
            </a:pPr>
            <a:r>
              <a:rPr lang="en" dirty="0" smtClean="0">
                <a:solidFill>
                  <a:schemeClr val="dk1"/>
                </a:solidFill>
              </a:rPr>
              <a:t>This is </a:t>
            </a:r>
            <a:r>
              <a:rPr lang="en" i="1" dirty="0" smtClean="0">
                <a:hlinkClick r:id="rId3"/>
              </a:rPr>
              <a:t>Ben’s Guide to the US Government for Kids</a:t>
            </a:r>
            <a:r>
              <a:rPr lang="en" dirty="0" smtClean="0">
                <a:solidFill>
                  <a:schemeClr val="dk1"/>
                </a:solidFill>
              </a:rPr>
              <a:t>.  This site doesn’t look as professional as the last one.  Does that mean it is not as reliable?  Lets find out</a:t>
            </a:r>
          </a:p>
          <a:p>
            <a:pPr lvl="0" rtl="0">
              <a:buClr>
                <a:schemeClr val="dk1"/>
              </a:buClr>
              <a:buSzPct val="100000"/>
              <a:buFont typeface="Arial"/>
              <a:buNone/>
            </a:pPr>
            <a:r>
              <a:rPr lang="en" dirty="0" smtClean="0">
                <a:solidFill>
                  <a:schemeClr val="dk1"/>
                </a:solidFill>
              </a:rPr>
              <a:t>C is for credibility.  It is a website put out by the Government Printing Office</a:t>
            </a:r>
          </a:p>
          <a:p>
            <a:pPr lvl="0" rtl="0">
              <a:buClr>
                <a:schemeClr val="dk1"/>
              </a:buClr>
              <a:buSzPct val="100000"/>
              <a:buFont typeface="Arial"/>
              <a:buNone/>
            </a:pPr>
            <a:r>
              <a:rPr lang="en" dirty="0" smtClean="0">
                <a:solidFill>
                  <a:schemeClr val="dk1"/>
                </a:solidFill>
              </a:rPr>
              <a:t>A is for accuracy. The information on the site is simplified, but correct</a:t>
            </a:r>
          </a:p>
          <a:p>
            <a:pPr lvl="0" rtl="0">
              <a:buClr>
                <a:schemeClr val="dk1"/>
              </a:buClr>
              <a:buSzPct val="100000"/>
              <a:buFont typeface="Arial"/>
              <a:buNone/>
            </a:pPr>
            <a:r>
              <a:rPr lang="en" dirty="0" smtClean="0">
                <a:solidFill>
                  <a:schemeClr val="dk1"/>
                </a:solidFill>
              </a:rPr>
              <a:t>R is for reasonableness. Unbiased, “just the facts” format</a:t>
            </a:r>
          </a:p>
          <a:p>
            <a:pPr lvl="0">
              <a:buClr>
                <a:schemeClr val="dk1"/>
              </a:buClr>
              <a:buSzPct val="100000"/>
              <a:buFont typeface="Arial"/>
              <a:buNone/>
            </a:pPr>
            <a:r>
              <a:rPr lang="en" dirty="0" smtClean="0">
                <a:solidFill>
                  <a:schemeClr val="dk1"/>
                </a:solidFill>
              </a:rPr>
              <a:t>S is for sources.  The information from GPO</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18</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None/>
            </a:pPr>
            <a:r>
              <a:rPr lang="en" dirty="0" smtClean="0"/>
              <a:t>(Note: On this slide, the presenter would show this youtube clip, then resume the presentation)</a:t>
            </a:r>
          </a:p>
          <a:p>
            <a:endParaRPr lang="en" dirty="0" smtClean="0"/>
          </a:p>
          <a:p>
            <a:pPr lvl="0" rtl="0">
              <a:buNone/>
            </a:pPr>
            <a:r>
              <a:rPr lang="en" dirty="0" smtClean="0"/>
              <a:t>Not all sources need to be strictly websites.  This is a list of YouTube videos.  But anyone can post item to YouTube.  How good is this source?</a:t>
            </a:r>
          </a:p>
          <a:p>
            <a:pPr lvl="0" rtl="0">
              <a:buClr>
                <a:schemeClr val="dk1"/>
              </a:buClr>
              <a:buSzPct val="100000"/>
              <a:buFont typeface="Arial"/>
              <a:buNone/>
            </a:pPr>
            <a:r>
              <a:rPr lang="en" dirty="0" smtClean="0">
                <a:solidFill>
                  <a:schemeClr val="dk1"/>
                </a:solidFill>
              </a:rPr>
              <a:t>C is for credibility.  Videos uploaded by Library of Congress</a:t>
            </a:r>
          </a:p>
          <a:p>
            <a:pPr lvl="0" rtl="0">
              <a:buClr>
                <a:schemeClr val="dk1"/>
              </a:buClr>
              <a:buSzPct val="100000"/>
              <a:buFont typeface="Arial"/>
              <a:buNone/>
            </a:pPr>
            <a:r>
              <a:rPr lang="en" dirty="0" smtClean="0">
                <a:solidFill>
                  <a:schemeClr val="dk1"/>
                </a:solidFill>
              </a:rPr>
              <a:t>A is for accuracy. Huge amounts of correct information</a:t>
            </a:r>
          </a:p>
          <a:p>
            <a:pPr lvl="0" rtl="0">
              <a:buClr>
                <a:schemeClr val="dk1"/>
              </a:buClr>
              <a:buSzPct val="100000"/>
              <a:buFont typeface="Arial"/>
              <a:buNone/>
            </a:pPr>
            <a:r>
              <a:rPr lang="en" dirty="0" smtClean="0">
                <a:solidFill>
                  <a:schemeClr val="dk1"/>
                </a:solidFill>
              </a:rPr>
              <a:t>R is for reasonableness. Unbiased</a:t>
            </a:r>
          </a:p>
          <a:p>
            <a:pPr lvl="0" rtl="0">
              <a:buNone/>
            </a:pPr>
            <a:r>
              <a:rPr lang="en" dirty="0" smtClean="0">
                <a:solidFill>
                  <a:schemeClr val="dk1"/>
                </a:solidFill>
              </a:rPr>
              <a:t>S is for sources.  The information supplied by LoC</a:t>
            </a:r>
          </a:p>
          <a:p>
            <a:endParaRPr lang="en"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20</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 sz="1200" dirty="0" smtClean="0">
                <a:solidFill>
                  <a:srgbClr val="222222"/>
                </a:solidFill>
                <a:latin typeface="Times New Roman"/>
                <a:ea typeface="Times New Roman"/>
                <a:cs typeface="Times New Roman"/>
                <a:sym typeface="Times New Roman"/>
              </a:rPr>
              <a:t>Ehow is a “content farm” in which freelancers write articles in mostly “how” to do things.  Ehow mainly wants to produce maximum search results from search engines. This website does not meet any of the CARS method criteria, so it is suitable to be a bad website. There are a lot of advertisements on this commercial website. The entire webpage for the legislative branch is of low quality, mediocre and inferior information presented.  Very vague and the information does not go much into detail about the legislative branch.</a:t>
            </a:r>
            <a:endParaRPr lang="en" sz="1200" dirty="0">
              <a:solidFill>
                <a:srgbClr val="222222"/>
              </a:solidFill>
              <a:latin typeface="Times New Roman"/>
              <a:ea typeface="Times New Roman"/>
              <a:cs typeface="Times New Roman"/>
              <a:sym typeface="Times New Roman"/>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22</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255000"/>
              </a:lnSpc>
              <a:spcAft>
                <a:spcPts val="400"/>
              </a:spcAft>
              <a:buClr>
                <a:schemeClr val="dk1"/>
              </a:buClr>
              <a:buSzPct val="91666"/>
              <a:buFont typeface="Arial"/>
              <a:buNone/>
            </a:pPr>
            <a:r>
              <a:rPr lang="en" sz="1200" dirty="0" smtClean="0">
                <a:solidFill>
                  <a:srgbClr val="222222"/>
                </a:solidFill>
                <a:latin typeface="Times New Roman"/>
                <a:ea typeface="Times New Roman"/>
                <a:cs typeface="Times New Roman"/>
                <a:sym typeface="Times New Roman"/>
              </a:rPr>
              <a:t>The Onion is a satirical entertainment commercial website with many advertisements. The article “</a:t>
            </a:r>
            <a:r>
              <a:rPr lang="en" sz="1200" dirty="0" smtClean="0">
                <a:solidFill>
                  <a:srgbClr val="1A1A1A"/>
                </a:solidFill>
                <a:latin typeface="Times New Roman"/>
                <a:ea typeface="Times New Roman"/>
                <a:cs typeface="Times New Roman"/>
                <a:sym typeface="Times New Roman"/>
              </a:rPr>
              <a:t>Executive, Legislative, Judicial Branches Merge” is </a:t>
            </a:r>
            <a:r>
              <a:rPr lang="en" sz="1200" dirty="0" smtClean="0">
                <a:solidFill>
                  <a:srgbClr val="222222"/>
                </a:solidFill>
                <a:latin typeface="Times New Roman"/>
                <a:ea typeface="Times New Roman"/>
                <a:cs typeface="Times New Roman"/>
                <a:sym typeface="Times New Roman"/>
              </a:rPr>
              <a:t>meant to be funny, not be taken seriously making fun of the three government branches. It is not a “real” article to be taken seriously, rather one that mimics such shows like The Daily Show and The Colbert Report. This website is not reasonable, accurate, credible or supported and was last updated August of 1997, so it is outdated. </a:t>
            </a:r>
          </a:p>
          <a:p>
            <a:endParaRPr lang="en" sz="1200" dirty="0" smtClean="0">
              <a:solidFill>
                <a:srgbClr val="222222"/>
              </a:solidFill>
              <a:latin typeface="Times New Roman"/>
              <a:ea typeface="Times New Roman"/>
              <a:cs typeface="Times New Roman"/>
              <a:sym typeface="Times New Roman"/>
            </a:endParaRPr>
          </a:p>
          <a:p>
            <a:endParaRPr lang="en" sz="1200" dirty="0" smtClean="0">
              <a:solidFill>
                <a:srgbClr val="222222"/>
              </a:solidFill>
              <a:latin typeface="Times New Roman"/>
              <a:ea typeface="Times New Roman"/>
              <a:cs typeface="Times New Roman"/>
              <a:sym typeface="Times New Roman"/>
            </a:endParaRPr>
          </a:p>
          <a:p>
            <a:pPr>
              <a:buNone/>
            </a:pPr>
            <a:endParaRPr lang="en" sz="1200" dirty="0">
              <a:solidFill>
                <a:srgbClr val="222222"/>
              </a:solidFill>
              <a:latin typeface="Times New Roman"/>
              <a:ea typeface="Times New Roman"/>
              <a:cs typeface="Times New Roman"/>
              <a:sym typeface="Times New Roman"/>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24</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Clr>
                <a:schemeClr val="dk1"/>
              </a:buClr>
              <a:buSzPct val="91666"/>
              <a:buFont typeface="Arial"/>
              <a:buNone/>
            </a:pPr>
            <a:r>
              <a:rPr lang="en" sz="1200" dirty="0" smtClean="0">
                <a:solidFill>
                  <a:srgbClr val="222222"/>
                </a:solidFill>
                <a:latin typeface="Times New Roman"/>
                <a:ea typeface="Times New Roman"/>
                <a:cs typeface="Times New Roman"/>
                <a:sym typeface="Times New Roman"/>
              </a:rPr>
              <a:t>Yahoo Answers can be answered by anyone and it is a commercial website with many ads.</a:t>
            </a:r>
          </a:p>
          <a:p>
            <a:pPr lvl="0" rtl="0">
              <a:buClr>
                <a:schemeClr val="dk1"/>
              </a:buClr>
              <a:buSzPct val="91666"/>
              <a:buFont typeface="Arial"/>
              <a:buNone/>
            </a:pPr>
            <a:r>
              <a:rPr lang="en" sz="1200" dirty="0" smtClean="0">
                <a:solidFill>
                  <a:srgbClr val="222222"/>
                </a:solidFill>
                <a:latin typeface="Times New Roman"/>
                <a:ea typeface="Times New Roman"/>
                <a:cs typeface="Times New Roman"/>
                <a:sym typeface="Times New Roman"/>
              </a:rPr>
              <a:t>It is not a credible website due to lack of any researchers, professors, or experts answering people’s questions.</a:t>
            </a:r>
          </a:p>
          <a:p>
            <a:pPr>
              <a:buNone/>
            </a:pPr>
            <a:r>
              <a:rPr lang="en" sz="1200" dirty="0" smtClean="0">
                <a:solidFill>
                  <a:srgbClr val="222222"/>
                </a:solidFill>
                <a:latin typeface="Times New Roman"/>
                <a:ea typeface="Times New Roman"/>
                <a:cs typeface="Times New Roman"/>
                <a:sym typeface="Times New Roman"/>
              </a:rPr>
              <a:t>No difference or system between correct or incorrect answer. Anyone Yahoo user can answer or ask a question and receive points, while the best answer is the one that is voted the highest, so the answer may not be 100% accurate.</a:t>
            </a:r>
          </a:p>
          <a:p>
            <a:endParaRPr lang="en" sz="1200" dirty="0" smtClean="0">
              <a:solidFill>
                <a:srgbClr val="222222"/>
              </a:solidFill>
              <a:latin typeface="Times New Roman"/>
              <a:ea typeface="Times New Roman"/>
              <a:cs typeface="Times New Roman"/>
              <a:sym typeface="Times New Roman"/>
            </a:endParaRPr>
          </a:p>
          <a:p>
            <a:endParaRPr lang="en" sz="1200" dirty="0" smtClean="0">
              <a:solidFill>
                <a:srgbClr val="222222"/>
              </a:solidFill>
              <a:latin typeface="Times New Roman"/>
              <a:ea typeface="Times New Roman"/>
              <a:cs typeface="Times New Roman"/>
              <a:sym typeface="Times New Roman"/>
            </a:endParaRPr>
          </a:p>
          <a:p>
            <a:pPr>
              <a:buNone/>
            </a:pPr>
            <a:endParaRPr lang="en" sz="1200" dirty="0">
              <a:solidFill>
                <a:srgbClr val="222222"/>
              </a:solidFill>
              <a:latin typeface="Times New Roman"/>
              <a:ea typeface="Times New Roman"/>
              <a:cs typeface="Times New Roman"/>
              <a:sym typeface="Times New Roman"/>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26</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Clr>
                <a:schemeClr val="dk1"/>
              </a:buClr>
              <a:buSzPct val="91666"/>
              <a:buFont typeface="Arial"/>
              <a:buNone/>
            </a:pPr>
            <a:r>
              <a:rPr lang="en" sz="1200" dirty="0" smtClean="0">
                <a:solidFill>
                  <a:srgbClr val="222222"/>
                </a:solidFill>
                <a:latin typeface="Times New Roman"/>
                <a:ea typeface="Times New Roman"/>
                <a:cs typeface="Times New Roman"/>
                <a:sym typeface="Times New Roman"/>
              </a:rPr>
              <a:t>Yahoo Answers can be answered by anyone and it is a commercial website with many ads.</a:t>
            </a:r>
          </a:p>
          <a:p>
            <a:pPr lvl="0" rtl="0">
              <a:buClr>
                <a:schemeClr val="dk1"/>
              </a:buClr>
              <a:buSzPct val="91666"/>
              <a:buFont typeface="Arial"/>
              <a:buNone/>
            </a:pPr>
            <a:r>
              <a:rPr lang="en" sz="1200" dirty="0" smtClean="0">
                <a:solidFill>
                  <a:srgbClr val="222222"/>
                </a:solidFill>
                <a:latin typeface="Times New Roman"/>
                <a:ea typeface="Times New Roman"/>
                <a:cs typeface="Times New Roman"/>
                <a:sym typeface="Times New Roman"/>
              </a:rPr>
              <a:t>It is not a credible website due to lack of any researchers, professors, or experts answering people’s questions.</a:t>
            </a:r>
          </a:p>
          <a:p>
            <a:pPr>
              <a:buNone/>
            </a:pPr>
            <a:r>
              <a:rPr lang="en" sz="1200" dirty="0" smtClean="0">
                <a:solidFill>
                  <a:srgbClr val="222222"/>
                </a:solidFill>
                <a:latin typeface="Times New Roman"/>
                <a:ea typeface="Times New Roman"/>
                <a:cs typeface="Times New Roman"/>
                <a:sym typeface="Times New Roman"/>
              </a:rPr>
              <a:t>No difference or system between correct or incorrect answer. Anyone Yahoo user can answer or ask a question and receive points, while the best answer is the one that is voted the highest, so the answer may not be 100% accurate.</a:t>
            </a:r>
          </a:p>
          <a:p>
            <a:endParaRPr lang="en" sz="1200" dirty="0" smtClean="0">
              <a:solidFill>
                <a:srgbClr val="222222"/>
              </a:solidFill>
              <a:latin typeface="Times New Roman"/>
              <a:ea typeface="Times New Roman"/>
              <a:cs typeface="Times New Roman"/>
              <a:sym typeface="Times New Roman"/>
            </a:endParaRPr>
          </a:p>
          <a:p>
            <a:endParaRPr lang="en" sz="1200" dirty="0" smtClean="0">
              <a:solidFill>
                <a:srgbClr val="222222"/>
              </a:solidFill>
              <a:latin typeface="Times New Roman"/>
              <a:ea typeface="Times New Roman"/>
              <a:cs typeface="Times New Roman"/>
              <a:sym typeface="Times New Roman"/>
            </a:endParaRPr>
          </a:p>
          <a:p>
            <a:pPr>
              <a:buNone/>
            </a:pPr>
            <a:endParaRPr lang="en" sz="1200" dirty="0">
              <a:solidFill>
                <a:srgbClr val="222222"/>
              </a:solidFill>
              <a:latin typeface="Times New Roman"/>
              <a:ea typeface="Times New Roman"/>
              <a:cs typeface="Times New Roman"/>
              <a:sym typeface="Times New Roman"/>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27</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smtClean="0"/>
              <a:t>Now that we have learned about the C.A.R.S. method it is time for you to do it.  You need to break into groups of two or three students.  No groups may have more than three students.  Your task is to: First, find a website on the legislative branch, it can be good or bad.  Some key words to help you search are congress, bills, legislators, republicans, democrats.  You get to choose how you search. Second, evaluate the website using the C.A.R.S. method.  I will hand out a worksheet to help you, but you have to do the evaluation.  Third, you will share your website and evaluation with the class.  This is your way to help each other find sources for you teacher’s assignment.  Finally, you must fill out the worksheet and return it to me.  This is important as I want to know what you learned.</a:t>
            </a:r>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29</a:t>
            </a:fld>
            <a:endParaRPr lang="en-US"/>
          </a:p>
        </p:txBody>
      </p:sp>
    </p:spTree>
    <p:extLst>
      <p:ext uri="{BB962C8B-B14F-4D97-AF65-F5344CB8AC3E}">
        <p14:creationId xmlns:p14="http://schemas.microsoft.com/office/powerpoint/2010/main" val="491448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Clr>
                <a:schemeClr val="dk1"/>
              </a:buClr>
              <a:buSzPct val="100000"/>
              <a:buFont typeface="Arial"/>
              <a:buNone/>
            </a:pPr>
            <a:r>
              <a:rPr lang="en" dirty="0" smtClean="0"/>
              <a:t>And that brings us to the end of the presentation. Let me give a summary of what has been talked about from these past several minutes. </a:t>
            </a:r>
          </a:p>
          <a:p>
            <a:pPr lvl="0" rtl="0">
              <a:buClr>
                <a:schemeClr val="dk1"/>
              </a:buClr>
              <a:buSzPct val="100000"/>
              <a:buFont typeface="Arial"/>
              <a:buNone/>
            </a:pPr>
            <a:r>
              <a:rPr lang="en" dirty="0" smtClean="0"/>
              <a:t>First, our presentation introduced the importance of the CARS checklist for evaluating websites. C stands for credibility, A for Accuracy, R for reasonableness, and S for support. Then after the CARS method, support was mentioned as well as looking for bias or points of view were discussed. Afterwards, the three examples of  each good websites and bad websites of the legislative branch were shown. Finally, students had the opportunity to look for a legislative website, then evaluate it using the CARS method, then share it with their fellow classmates while explaining their evaluation and complete the worksheet as a part of the assignment. </a:t>
            </a:r>
            <a:r>
              <a:rPr lang="en" dirty="0" smtClean="0">
                <a:solidFill>
                  <a:schemeClr val="dk1"/>
                </a:solidFill>
              </a:rPr>
              <a:t>As a result from this legislative project, these high school seniors will become familiar and knowledgeable about the legislative branch. The students will realize research takes skill, time, and pertinence when using the CARS method. The various levels in completing research through several types of sources and formats that will allow the students to become more comfortable, poised, and improved in performing research and assignments in the future. This concludes the presentation.</a:t>
            </a:r>
          </a:p>
          <a:p>
            <a:pPr lvl="0" rtl="0">
              <a:buClr>
                <a:schemeClr val="dk1"/>
              </a:buClr>
              <a:buSzPct val="100000"/>
              <a:buFont typeface="Arial"/>
              <a:buNone/>
            </a:pPr>
            <a:endParaRPr lang="en" dirty="0" smtClean="0">
              <a:solidFill>
                <a:schemeClr val="dk1"/>
              </a:solidFill>
            </a:endParaRPr>
          </a:p>
          <a:p>
            <a:endParaRPr lang="en"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30</a:t>
            </a:fld>
            <a:endParaRPr lang="en-US"/>
          </a:p>
        </p:txBody>
      </p:sp>
    </p:spTree>
    <p:extLst>
      <p:ext uri="{BB962C8B-B14F-4D97-AF65-F5344CB8AC3E}">
        <p14:creationId xmlns:p14="http://schemas.microsoft.com/office/powerpoint/2010/main" val="2434021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115000"/>
              </a:lnSpc>
              <a:spcBef>
                <a:spcPts val="600"/>
              </a:spcBef>
              <a:buClr>
                <a:schemeClr val="dk1"/>
              </a:buClr>
              <a:buSzPct val="91666"/>
              <a:buFont typeface="Arial"/>
              <a:buNone/>
            </a:pPr>
            <a:r>
              <a:rPr lang="en" sz="1200" b="1" u="sng" dirty="0" smtClean="0">
                <a:solidFill>
                  <a:schemeClr val="dk1"/>
                </a:solidFill>
              </a:rPr>
              <a:t>Teachers</a:t>
            </a:r>
            <a:r>
              <a:rPr lang="en" sz="1200" b="1" dirty="0" smtClean="0">
                <a:solidFill>
                  <a:schemeClr val="dk1"/>
                </a:solidFill>
              </a:rPr>
              <a:t>:</a:t>
            </a:r>
            <a:r>
              <a:rPr lang="en" sz="1200" dirty="0" smtClean="0">
                <a:solidFill>
                  <a:schemeClr val="dk1"/>
                </a:solidFill>
              </a:rPr>
              <a:t> the objective here is to provide high school seniors in your civics classes who are  researching and writing papers on the legislative process in the federal government, with the means to identify, navigate, compare and choose high quality online information sites to accomplish those tasks, by applying the CARS method of assessing internet sources. The skills students acquire from this presentation will better equip them to deal with the rigors of performing at the college level, when invariable they will be faced with a crush of information - much of it of dubious value, and for any number of reasons. Learning CARS gives students tangible guidelines for judging how well a site will meet their information needs. That way, when confronted with many sources that discuss a topic, students can use CARS to locate the best available ones, and discard the rest.</a:t>
            </a:r>
          </a:p>
          <a:p>
            <a:endParaRPr lang="en" sz="1200" dirty="0" smtClean="0">
              <a:solidFill>
                <a:schemeClr val="dk1"/>
              </a:solidFill>
            </a:endParaRPr>
          </a:p>
          <a:p>
            <a:pPr lvl="0" rtl="0">
              <a:lnSpc>
                <a:spcPct val="115000"/>
              </a:lnSpc>
              <a:spcBef>
                <a:spcPts val="600"/>
              </a:spcBef>
              <a:buClr>
                <a:schemeClr val="dk1"/>
              </a:buClr>
              <a:buSzPct val="91666"/>
              <a:buFont typeface="Arial"/>
              <a:buNone/>
            </a:pPr>
            <a:r>
              <a:rPr lang="en-US" sz="1200" b="1" u="sng" dirty="0" smtClean="0">
                <a:solidFill>
                  <a:schemeClr val="dk1"/>
                </a:solidFill>
              </a:rPr>
              <a:t>Students: </a:t>
            </a:r>
            <a:r>
              <a:rPr lang="en" sz="1200" dirty="0" smtClean="0">
                <a:solidFill>
                  <a:schemeClr val="dk1"/>
                </a:solidFill>
              </a:rPr>
              <a:t>As </a:t>
            </a:r>
            <a:r>
              <a:rPr lang="en" sz="1200" dirty="0" smtClean="0">
                <a:solidFill>
                  <a:schemeClr val="dk1"/>
                </a:solidFill>
              </a:rPr>
              <a:t>seniors, you will be writing research papers for your civics classes on the legislative branch of government.  While searching for information for your papers, you will uncover many websites containing information on this topic.  Much of it will be of little or no value to you in this project.  However, some of the information you may find useful.  But a word of caution -- you will do well to consider the source. It is important that as you get ready to embark on your college careers, you begin to understand how to distinguish between good and bad websites.  This presentation will help you learn to tell the difference.</a:t>
            </a:r>
          </a:p>
          <a:p>
            <a:endParaRPr lang="en" sz="1200" dirty="0">
              <a:solidFill>
                <a:schemeClr val="dk1"/>
              </a:solidFill>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2</a:t>
            </a:fld>
            <a:endParaRPr lang="en-US"/>
          </a:p>
        </p:txBody>
      </p:sp>
    </p:spTree>
    <p:extLst>
      <p:ext uri="{BB962C8B-B14F-4D97-AF65-F5344CB8AC3E}">
        <p14:creationId xmlns:p14="http://schemas.microsoft.com/office/powerpoint/2010/main" val="285383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115000"/>
              </a:lnSpc>
              <a:spcBef>
                <a:spcPts val="600"/>
              </a:spcBef>
              <a:buClr>
                <a:schemeClr val="dk1"/>
              </a:buClr>
              <a:buSzPct val="91666"/>
              <a:buFont typeface="Arial"/>
              <a:buNone/>
            </a:pPr>
            <a:r>
              <a:rPr lang="en" sz="1200" dirty="0" smtClean="0">
                <a:solidFill>
                  <a:schemeClr val="dk1"/>
                </a:solidFill>
              </a:rPr>
              <a:t>Then, when searching online, you will be able to identify the authoritative and reliable sources, compare them with others out there, and choose the highest calibre online information, through use of the CARS method for evaluating internet sites..  CARS offers you tangible guidelines for judging how well a site will meet your information needs. There will be many websites that discuss the same topic. If you learn to apply CARS principles to figure out which sources offer the best quality information, you can discard the rest.</a:t>
            </a:r>
          </a:p>
          <a:p>
            <a:endParaRPr lang="en" sz="1200"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3</a:t>
            </a:fld>
            <a:endParaRPr lang="en-US"/>
          </a:p>
        </p:txBody>
      </p:sp>
    </p:spTree>
    <p:extLst>
      <p:ext uri="{BB962C8B-B14F-4D97-AF65-F5344CB8AC3E}">
        <p14:creationId xmlns:p14="http://schemas.microsoft.com/office/powerpoint/2010/main" val="169322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smtClean="0"/>
              <a:t>C is for credibility, A is for accuracy, R is for reasonableness, and S is for support.  We will talk more about each of these in the following slides.</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4</a:t>
            </a:fld>
            <a:endParaRPr lang="en-US"/>
          </a:p>
        </p:txBody>
      </p:sp>
    </p:spTree>
    <p:extLst>
      <p:ext uri="{BB962C8B-B14F-4D97-AF65-F5344CB8AC3E}">
        <p14:creationId xmlns:p14="http://schemas.microsoft.com/office/powerpoint/2010/main" val="334256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smtClean="0"/>
              <a:t>Evaluating credibility is the first thing you should do when evaluating a website. Look at the url itself. Is the domain a .gov or .edu? Is there clearly posted contact information? </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5</a:t>
            </a:fld>
            <a:endParaRPr lang="en-US"/>
          </a:p>
        </p:txBody>
      </p:sp>
    </p:spTree>
    <p:extLst>
      <p:ext uri="{BB962C8B-B14F-4D97-AF65-F5344CB8AC3E}">
        <p14:creationId xmlns:p14="http://schemas.microsoft.com/office/powerpoint/2010/main" val="3615306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Next is accuracy. You want to make sure that the website you are on has posted factual and unbiased information. Also you want to make sure that the information presented is current and updated.</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6</a:t>
            </a:fld>
            <a:endParaRPr lang="en-US"/>
          </a:p>
        </p:txBody>
      </p:sp>
    </p:spTree>
    <p:extLst>
      <p:ext uri="{BB962C8B-B14F-4D97-AF65-F5344CB8AC3E}">
        <p14:creationId xmlns:p14="http://schemas.microsoft.com/office/powerpoint/2010/main" val="3615306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Next is R for Reasonableness. You want to make sure that what you are reading is coming from a reliable source that is aimed toward education rather than for propaganda or financial purposes. You want to make sure that information that is presented is in a professional tone, not a casual or informal tone. This part is related to accuracy.</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7</a:t>
            </a:fld>
            <a:endParaRPr lang="en-US"/>
          </a:p>
        </p:txBody>
      </p:sp>
    </p:spTree>
    <p:extLst>
      <p:ext uri="{BB962C8B-B14F-4D97-AF65-F5344CB8AC3E}">
        <p14:creationId xmlns:p14="http://schemas.microsoft.com/office/powerpoint/2010/main" val="3081293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smtClean="0"/>
              <a:t>If the site seems like its main purpose is to sell a product or service, it is not fit for using in your research.</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8</a:t>
            </a:fld>
            <a:endParaRPr lang="en-US"/>
          </a:p>
        </p:txBody>
      </p:sp>
    </p:spTree>
    <p:extLst>
      <p:ext uri="{BB962C8B-B14F-4D97-AF65-F5344CB8AC3E}">
        <p14:creationId xmlns:p14="http://schemas.microsoft.com/office/powerpoint/2010/main" val="308129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dirty="0" smtClean="0">
                <a:solidFill>
                  <a:schemeClr val="dk1"/>
                </a:solidFill>
              </a:rPr>
              <a:t>When evaluating information found on the Internet, it is important to examine </a:t>
            </a:r>
            <a:r>
              <a:rPr lang="en" sz="1200" i="1" dirty="0" smtClean="0">
                <a:solidFill>
                  <a:schemeClr val="dk1"/>
                </a:solidFill>
              </a:rPr>
              <a:t>who</a:t>
            </a:r>
            <a:r>
              <a:rPr lang="en" sz="1200" dirty="0" smtClean="0">
                <a:solidFill>
                  <a:schemeClr val="dk1"/>
                </a:solidFill>
              </a:rPr>
              <a:t> is providing the "information" you are viewing, and what might be their </a:t>
            </a:r>
            <a:r>
              <a:rPr lang="en" sz="1200" i="1" dirty="0" smtClean="0">
                <a:solidFill>
                  <a:schemeClr val="dk1"/>
                </a:solidFill>
              </a:rPr>
              <a:t>point of view</a:t>
            </a:r>
            <a:r>
              <a:rPr lang="en" sz="1200" dirty="0" smtClean="0">
                <a:solidFill>
                  <a:schemeClr val="dk1"/>
                </a:solidFill>
              </a:rPr>
              <a:t> or </a:t>
            </a:r>
            <a:r>
              <a:rPr lang="en" sz="1200" i="1" dirty="0" smtClean="0">
                <a:solidFill>
                  <a:schemeClr val="dk1"/>
                </a:solidFill>
              </a:rPr>
              <a:t>bias</a:t>
            </a:r>
            <a:r>
              <a:rPr lang="en" sz="1200" dirty="0" smtClean="0">
                <a:solidFill>
                  <a:schemeClr val="dk1"/>
                </a:solidFill>
              </a:rPr>
              <a:t>. Use these definitions when you are unsure about a resource.</a:t>
            </a:r>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10</a:t>
            </a:fld>
            <a:endParaRPr lang="en-US"/>
          </a:p>
        </p:txBody>
      </p:sp>
    </p:spTree>
    <p:extLst>
      <p:ext uri="{BB962C8B-B14F-4D97-AF65-F5344CB8AC3E}">
        <p14:creationId xmlns:p14="http://schemas.microsoft.com/office/powerpoint/2010/main" val="53134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244" y="2514600"/>
            <a:ext cx="6629400" cy="2743200"/>
          </a:xfrm>
        </p:spPr>
        <p:txBody>
          <a:bodyPr anchor="b"/>
          <a:lstStyle>
            <a:lvl1pPr algn="l">
              <a:lnSpc>
                <a:spcPct val="80000"/>
              </a:lnSpc>
              <a:defRPr sz="6600"/>
            </a:lvl1pPr>
          </a:lstStyle>
          <a:p>
            <a:r>
              <a:rPr lang="en-US" smtClean="0"/>
              <a:t>Click to edit Master title style</a:t>
            </a:r>
            <a:endParaRPr lang="en-US"/>
          </a:p>
        </p:txBody>
      </p:sp>
      <p:sp>
        <p:nvSpPr>
          <p:cNvPr id="3" name="Subtitle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5389C-FACC-452B-B4C1-3BD186F45CB8}" type="datetime1">
              <a:rPr lang="en-US" smtClean="0"/>
              <a:t>10/22/13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512" y="419099"/>
            <a:ext cx="2086087" cy="5753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419099"/>
            <a:ext cx="7277100" cy="57531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CE844-3C76-42C8-BBA9-088C96A067BA}" type="datetime1">
              <a:rPr lang="en-US" smtClean="0"/>
              <a:t>10/22/13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4594C-40D9-4922-A63A-E4D7E3C24D49}" type="datetime1">
              <a:rPr lang="en-US" smtClean="0"/>
              <a:t>10/22/13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212848"/>
            <a:ext cx="6217920" cy="2862262"/>
          </a:xfrm>
        </p:spPr>
        <p:txBody>
          <a:bodyPr anchor="b"/>
          <a:lstStyle>
            <a:lvl1pPr>
              <a:lnSpc>
                <a:spcPct val="80000"/>
              </a:lnSpc>
              <a:defRPr sz="5400"/>
            </a:lvl1pPr>
          </a:lstStyle>
          <a:p>
            <a:r>
              <a:rPr lang="en-US" smtClean="0"/>
              <a:t>Click to edit Master title style</a:t>
            </a:r>
            <a:endParaRPr lang="en-US"/>
          </a:p>
        </p:txBody>
      </p:sp>
      <p:sp>
        <p:nvSpPr>
          <p:cNvPr id="3" name="Text Placeholder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46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1D7D855-A872-4272-B880-39A488A710E7}" type="datetime1">
              <a:rPr lang="en-US" smtClean="0"/>
              <a:t>10/22/13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54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246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246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AACA8F-D5ED-4B90-A100-0BDC54A645DF}" type="datetime1">
              <a:rPr lang="en-US" smtClean="0"/>
              <a:t>10/22/13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9CD98-8566-471F-B6F9-93E04967ED47}" type="datetime1">
              <a:rPr lang="en-US" smtClean="0"/>
              <a:t>10/22/13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35E6A-2086-4CB2-B79F-96593439A0AC}" type="datetime1">
              <a:rPr lang="en-US" smtClean="0"/>
              <a:t>10/22/13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651760"/>
            <a:ext cx="3657600" cy="1828800"/>
          </a:xfrm>
        </p:spPr>
        <p:txBody>
          <a:bodyPr anchor="b"/>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94020" y="688489"/>
            <a:ext cx="6080760" cy="548371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4617720"/>
            <a:ext cx="3657600" cy="1554480"/>
          </a:xfrm>
        </p:spPr>
        <p:txBody>
          <a:bodyPr>
            <a:normAutofit/>
          </a:bodyPr>
          <a:lstStyle>
            <a:lvl1pPr marL="0" indent="0">
              <a:lnSpc>
                <a:spcPct val="90000"/>
              </a:lnSpc>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78B26-E0E7-401D-95E5-683ED06BF9AD}" type="datetime1">
              <a:rPr lang="en-US" smtClean="0"/>
              <a:t>10/22/13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2648" y="4617720"/>
            <a:ext cx="3657600" cy="155448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28EC7-2C19-4F74-B285-CE160F4A579A}" type="datetime1">
              <a:rPr lang="en-US" smtClean="0"/>
              <a:t>10/22/13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287D4020-EAAB-4E36-8532-04C08CBCE9E1}" type="datetime1">
              <a:rPr lang="en-US" smtClean="0"/>
              <a:t>10/22/13</a:t>
            </a:fld>
            <a:endParaRPr lang="en-US"/>
          </a:p>
        </p:txBody>
      </p:sp>
      <p:sp>
        <p:nvSpPr>
          <p:cNvPr id="5" name="Footer Placeholder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hyperlink" Target="http://www.Thomas.gov" TargetMode="External"/><Relationship Id="rId4" Type="http://schemas.openxmlformats.org/officeDocument/2006/relationships/image" Target="../media/image18.jp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thomas.loc.gov/home/thomas.ph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bensguide.gpo.gov/9-12/government/national/legislative.html" TargetMode="External"/><Relationship Id="rId4" Type="http://schemas.openxmlformats.org/officeDocument/2006/relationships/image" Target="../media/image19.jp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bensguide.gpo.gov/9-12/government/national/legislativ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E1CIWwu6KdQ" TargetMode="External"/><Relationship Id="rId4"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ehow.com/list_6908069_roles-branch-united-states-government_.html" TargetMode="External"/><Relationship Id="rId4" Type="http://schemas.openxmlformats.org/officeDocument/2006/relationships/image" Target="../media/image21.jp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theonion.com/articles/executive-legislative-judicial-branches-merge,4476/" TargetMode="External"/><Relationship Id="rId4" Type="http://schemas.openxmlformats.org/officeDocument/2006/relationships/image" Target="../media/image22.jp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answers.yahoo.com/question/index?qid=20070509153208AAmd9Cd" TargetMode="External"/><Relationship Id="rId4" Type="http://schemas.openxmlformats.org/officeDocument/2006/relationships/image" Target="../media/image23.jp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hyperlink" Target="http://answers.yahoo.com/question/index?qid=20070509153208AAmd9Cd" TargetMode="External"/><Relationship Id="rId4" Type="http://schemas.openxmlformats.org/officeDocument/2006/relationships/image" Target="../media/image24.jp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answers.yahoo.com/question/index?qid=20070509153208AAmd9C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3" Type="http://schemas.openxmlformats.org/officeDocument/2006/relationships/hyperlink" Target="http://www.big6.com" TargetMode="External"/><Relationship Id="rId4" Type="http://schemas.openxmlformats.org/officeDocument/2006/relationships/hyperlink" Target="http://big6.com/media/freestuff/Berkowitz2.Unit_design_template.pdf" TargetMode="External"/><Relationship Id="rId5" Type="http://schemas.openxmlformats.org/officeDocument/2006/relationships/hyperlink" Target="http://answers.yahoo.com/question/index?qid=20070509153208AAmd9Cd" TargetMode="External"/><Relationship Id="rId6" Type="http://schemas.openxmlformats.org/officeDocument/2006/relationships/hyperlink" Target="http://www.youtube.com/watch?v=E1CIWwu6KdQ" TargetMode="External"/><Relationship Id="rId7" Type="http://schemas.openxmlformats.org/officeDocument/2006/relationships/hyperlink" Target="http://thomas.loc.gov/home/thomas.php" TargetMode="External"/><Relationship Id="rId8" Type="http://schemas.openxmlformats.org/officeDocument/2006/relationships/hyperlink" Target="http://highered.mcgraw-hill.com/sites/0079876543/student_view0/research_center-999/research_papers30/conducting_web-based_research.html" TargetMode="External"/><Relationship Id="rId1" Type="http://schemas.openxmlformats.org/officeDocument/2006/relationships/slideLayout" Target="../slideLayouts/slideLayout5.xml"/><Relationship Id="rId2" Type="http://schemas.openxmlformats.org/officeDocument/2006/relationships/hyperlink" Target="http://www.ehow.com/list_6908069_roles-branch-united-states-government_.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lib.berkeley.edu/TeachingLib/Guides/Internet/Evaluate.html" TargetMode="External"/><Relationship Id="rId4" Type="http://schemas.openxmlformats.org/officeDocument/2006/relationships/hyperlink" Target="http://guides.library.jhu.edu/evaluatinginformation" TargetMode="External"/><Relationship Id="rId5" Type="http://schemas.openxmlformats.org/officeDocument/2006/relationships/hyperlink" Target="http://bensguide.gpo.gov/9-12/government/national/legislative.html" TargetMode="External"/><Relationship Id="rId1" Type="http://schemas.openxmlformats.org/officeDocument/2006/relationships/slideLayout" Target="../slideLayouts/slideLayout5.xml"/><Relationship Id="rId2" Type="http://schemas.openxmlformats.org/officeDocument/2006/relationships/hyperlink" Target="http://www.theonion.com/articles/executive-legislative-judicial-branches-merge,4476/"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bsi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088" y="527856"/>
            <a:ext cx="4089912" cy="3090614"/>
          </a:xfrm>
          <a:prstGeom prst="rect">
            <a:avLst/>
          </a:prstGeom>
          <a:effectLst>
            <a:glow rad="1905000">
              <a:schemeClr val="accent6">
                <a:alpha val="12000"/>
              </a:schemeClr>
            </a:glow>
            <a:reflection stA="45000" dir="5400000" sy="-100000" algn="bl"/>
            <a:softEdge rad="139700"/>
          </a:effectLst>
        </p:spPr>
      </p:pic>
      <p:sp>
        <p:nvSpPr>
          <p:cNvPr id="2" name="Title 1"/>
          <p:cNvSpPr>
            <a:spLocks noGrp="1"/>
          </p:cNvSpPr>
          <p:nvPr>
            <p:ph type="ctrTitle"/>
          </p:nvPr>
        </p:nvSpPr>
        <p:spPr>
          <a:xfrm>
            <a:off x="1190245" y="280422"/>
            <a:ext cx="6629400" cy="3591756"/>
          </a:xfrm>
        </p:spPr>
        <p:txBody>
          <a:bodyPr/>
          <a:lstStyle/>
          <a:p>
            <a:r>
              <a:rPr lang="en" sz="5400" dirty="0"/>
              <a:t>High School Seniors Evaluating Websites for Research on the United States Legislative Branch</a:t>
            </a:r>
            <a:endParaRPr lang="en-US" sz="5400" dirty="0"/>
          </a:p>
        </p:txBody>
      </p:sp>
      <p:sp>
        <p:nvSpPr>
          <p:cNvPr id="3" name="Subtitle 2"/>
          <p:cNvSpPr>
            <a:spLocks noGrp="1"/>
          </p:cNvSpPr>
          <p:nvPr>
            <p:ph type="subTitle" idx="1"/>
          </p:nvPr>
        </p:nvSpPr>
        <p:spPr>
          <a:xfrm>
            <a:off x="1190244" y="4173359"/>
            <a:ext cx="6629400" cy="1600063"/>
          </a:xfrm>
        </p:spPr>
        <p:txBody>
          <a:bodyPr>
            <a:normAutofit/>
          </a:bodyPr>
          <a:lstStyle/>
          <a:p>
            <a:pPr lvl="0"/>
            <a:r>
              <a:rPr lang="en" sz="3200" dirty="0"/>
              <a:t>Students Becoming Better Searchers Through CARS and Well </a:t>
            </a:r>
            <a:br>
              <a:rPr lang="en" sz="3200" dirty="0"/>
            </a:br>
            <a:r>
              <a:rPr lang="en" sz="3200" dirty="0"/>
              <a:t>Informed </a:t>
            </a:r>
            <a:r>
              <a:rPr lang="en-US" sz="3200" dirty="0" smtClean="0"/>
              <a:t>on</a:t>
            </a:r>
            <a:r>
              <a:rPr lang="en" sz="3200" dirty="0" smtClean="0"/>
              <a:t> </a:t>
            </a:r>
            <a:r>
              <a:rPr lang="en" sz="3200" dirty="0"/>
              <a:t>the Legislative Branch </a:t>
            </a:r>
          </a:p>
        </p:txBody>
      </p:sp>
    </p:spTree>
    <p:extLst>
      <p:ext uri="{BB962C8B-B14F-4D97-AF65-F5344CB8AC3E}">
        <p14:creationId xmlns:p14="http://schemas.microsoft.com/office/powerpoint/2010/main" val="26777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4450"/>
                            </p:stCondLst>
                            <p:childTnLst>
                              <p:par>
                                <p:cTn id="10" presetID="9" presetClass="entr" presetSubtype="0" fill="hold" grpId="0" nodeType="afterEffect">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873"/>
            <a:ext cx="12192000" cy="808985"/>
          </a:xfrm>
        </p:spPr>
        <p:txBody>
          <a:bodyPr/>
          <a:lstStyle/>
          <a:p>
            <a:pPr algn="ctr"/>
            <a:r>
              <a:rPr lang="en" sz="5400" dirty="0"/>
              <a:t>Looking for Bias or Point of View</a:t>
            </a:r>
            <a:endParaRPr lang="en-US" sz="5400" dirty="0"/>
          </a:p>
        </p:txBody>
      </p:sp>
      <p:sp>
        <p:nvSpPr>
          <p:cNvPr id="3" name="TextBox 2"/>
          <p:cNvSpPr txBox="1"/>
          <p:nvPr/>
        </p:nvSpPr>
        <p:spPr>
          <a:xfrm>
            <a:off x="247788" y="1982663"/>
            <a:ext cx="5993401" cy="3323987"/>
          </a:xfrm>
          <a:prstGeom prst="rect">
            <a:avLst/>
          </a:prstGeom>
          <a:noFill/>
        </p:spPr>
        <p:txBody>
          <a:bodyPr wrap="square" rtlCol="0">
            <a:spAutoFit/>
          </a:bodyPr>
          <a:lstStyle/>
          <a:p>
            <a:r>
              <a:rPr lang="en-US" sz="3200" dirty="0"/>
              <a:t>Look for “</a:t>
            </a:r>
            <a:r>
              <a:rPr lang="en-US" sz="3200" i="1" dirty="0"/>
              <a:t>Who</a:t>
            </a:r>
            <a:r>
              <a:rPr lang="en-US" sz="3200" dirty="0"/>
              <a:t>” is writing the source, and “</a:t>
            </a:r>
            <a:r>
              <a:rPr lang="en-US" sz="3200" i="1" dirty="0"/>
              <a:t>what</a:t>
            </a:r>
            <a:r>
              <a:rPr lang="en-US" sz="3200" dirty="0"/>
              <a:t>” their point of view is.</a:t>
            </a:r>
          </a:p>
          <a:p>
            <a:r>
              <a:rPr lang="en-US" sz="3200" dirty="0"/>
              <a:t>Use these definitions when thinking about point of view or bias:</a:t>
            </a:r>
          </a:p>
          <a:p>
            <a:endParaRPr lang="en-US" dirty="0"/>
          </a:p>
        </p:txBody>
      </p:sp>
      <p:pic>
        <p:nvPicPr>
          <p:cNvPr id="4" name="Picture 3" descr="headline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830" y="1836581"/>
            <a:ext cx="5397500" cy="3835400"/>
          </a:xfrm>
          <a:prstGeom prst="rect">
            <a:avLst/>
          </a:prstGeom>
        </p:spPr>
      </p:pic>
    </p:spTree>
    <p:extLst>
      <p:ext uri="{BB962C8B-B14F-4D97-AF65-F5344CB8AC3E}">
        <p14:creationId xmlns:p14="http://schemas.microsoft.com/office/powerpoint/2010/main" val="43282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479" y="201365"/>
            <a:ext cx="9601200" cy="839964"/>
          </a:xfrm>
        </p:spPr>
        <p:txBody>
          <a:bodyPr/>
          <a:lstStyle/>
          <a:p>
            <a:pPr algn="ctr"/>
            <a:r>
              <a:rPr lang="en" sz="5400" dirty="0"/>
              <a:t>Information</a:t>
            </a:r>
            <a:endParaRPr lang="en-US" sz="5400" dirty="0"/>
          </a:p>
        </p:txBody>
      </p:sp>
      <p:sp>
        <p:nvSpPr>
          <p:cNvPr id="4" name="Content Placeholder 3"/>
          <p:cNvSpPr>
            <a:spLocks noGrp="1"/>
          </p:cNvSpPr>
          <p:nvPr>
            <p:ph sz="half" idx="2"/>
          </p:nvPr>
        </p:nvSpPr>
        <p:spPr>
          <a:xfrm>
            <a:off x="108410" y="1503594"/>
            <a:ext cx="11522194" cy="2229390"/>
          </a:xfrm>
        </p:spPr>
        <p:txBody>
          <a:bodyPr>
            <a:normAutofit/>
          </a:bodyPr>
          <a:lstStyle/>
          <a:p>
            <a:pPr marL="0" indent="0">
              <a:buNone/>
            </a:pPr>
            <a:r>
              <a:rPr lang="en-US" sz="3200" dirty="0"/>
              <a:t>"Knowledge communicated concerning some particular fact, subject, or event; that of which one is apprised or told; intelligence, news. spec. contrasted with data." (from Oxford English Dictionary, 2nd ed., 1989)</a:t>
            </a:r>
          </a:p>
          <a:p>
            <a:endParaRPr lang="en-US" dirty="0"/>
          </a:p>
        </p:txBody>
      </p:sp>
      <p:pic>
        <p:nvPicPr>
          <p:cNvPr id="7" name="Picture 6" descr="Inform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281" y="3097912"/>
            <a:ext cx="2823420" cy="3109527"/>
          </a:xfrm>
          <a:prstGeom prst="rect">
            <a:avLst/>
          </a:prstGeom>
          <a:ln>
            <a:noFill/>
          </a:ln>
          <a:effectLst>
            <a:softEdge rad="112500"/>
          </a:effectLst>
        </p:spPr>
      </p:pic>
    </p:spTree>
    <p:extLst>
      <p:ext uri="{BB962C8B-B14F-4D97-AF65-F5344CB8AC3E}">
        <p14:creationId xmlns:p14="http://schemas.microsoft.com/office/powerpoint/2010/main" val="300475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453" y="170384"/>
            <a:ext cx="9601200" cy="886433"/>
          </a:xfrm>
        </p:spPr>
        <p:txBody>
          <a:bodyPr/>
          <a:lstStyle/>
          <a:p>
            <a:pPr algn="ctr"/>
            <a:r>
              <a:rPr lang="en-US" sz="5400" dirty="0" smtClean="0"/>
              <a:t>Propaganda </a:t>
            </a:r>
            <a:endParaRPr lang="en-US" sz="5400" dirty="0"/>
          </a:p>
        </p:txBody>
      </p:sp>
      <p:sp>
        <p:nvSpPr>
          <p:cNvPr id="4" name="Content Placeholder 3"/>
          <p:cNvSpPr>
            <a:spLocks noGrp="1"/>
          </p:cNvSpPr>
          <p:nvPr>
            <p:ph sz="half" idx="2"/>
          </p:nvPr>
        </p:nvSpPr>
        <p:spPr>
          <a:xfrm>
            <a:off x="0" y="1379676"/>
            <a:ext cx="12192000" cy="3568849"/>
          </a:xfrm>
        </p:spPr>
        <p:txBody>
          <a:bodyPr/>
          <a:lstStyle/>
          <a:p>
            <a:pPr marL="0" lvl="0" indent="0">
              <a:buNone/>
            </a:pPr>
            <a:r>
              <a:rPr lang="en-US" sz="3200" dirty="0"/>
              <a:t> "The systematic propagation of information or ideas by an interested party, esp. in a tendentious way in order to encourage or </a:t>
            </a:r>
            <a:r>
              <a:rPr lang="en-US" sz="3200" dirty="0" smtClean="0"/>
              <a:t>instill </a:t>
            </a:r>
            <a:r>
              <a:rPr lang="en-US" sz="3200" dirty="0"/>
              <a:t>a particular attitude or response. Also, the ideas, doctrines, etc., disseminated thus; the vehicle of </a:t>
            </a:r>
            <a:r>
              <a:rPr lang="en-US" sz="3200" dirty="0" smtClean="0"/>
              <a:t>such propagation.”(from Oxford </a:t>
            </a:r>
            <a:r>
              <a:rPr lang="en-US" sz="3200" dirty="0"/>
              <a:t>English Dictionary, 2nd ed., 1989)</a:t>
            </a:r>
          </a:p>
          <a:p>
            <a:pPr marL="0" lvl="0" indent="0">
              <a:buNone/>
            </a:pPr>
            <a:endParaRPr lang="en-US" dirty="0"/>
          </a:p>
        </p:txBody>
      </p:sp>
      <p:pic>
        <p:nvPicPr>
          <p:cNvPr id="7" name="Picture 6" descr="Propaganda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7627" y="3237316"/>
            <a:ext cx="3295427" cy="3140984"/>
          </a:xfrm>
          <a:prstGeom prst="rect">
            <a:avLst/>
          </a:prstGeom>
        </p:spPr>
      </p:pic>
    </p:spTree>
    <p:extLst>
      <p:ext uri="{BB962C8B-B14F-4D97-AF65-F5344CB8AC3E}">
        <p14:creationId xmlns:p14="http://schemas.microsoft.com/office/powerpoint/2010/main" val="257719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452" y="263324"/>
            <a:ext cx="9601200" cy="839964"/>
          </a:xfrm>
        </p:spPr>
        <p:txBody>
          <a:bodyPr/>
          <a:lstStyle/>
          <a:p>
            <a:pPr algn="ctr"/>
            <a:r>
              <a:rPr lang="en-US" sz="5400" dirty="0" smtClean="0"/>
              <a:t>Disinformation</a:t>
            </a:r>
            <a:endParaRPr lang="en-US" sz="5400" dirty="0"/>
          </a:p>
        </p:txBody>
      </p:sp>
      <p:sp>
        <p:nvSpPr>
          <p:cNvPr id="4" name="Content Placeholder 3"/>
          <p:cNvSpPr>
            <a:spLocks noGrp="1"/>
          </p:cNvSpPr>
          <p:nvPr>
            <p:ph sz="half" idx="2"/>
          </p:nvPr>
        </p:nvSpPr>
        <p:spPr>
          <a:xfrm>
            <a:off x="0" y="1627510"/>
            <a:ext cx="12192000" cy="2647607"/>
          </a:xfrm>
        </p:spPr>
        <p:txBody>
          <a:bodyPr/>
          <a:lstStyle/>
          <a:p>
            <a:pPr marL="0" indent="0">
              <a:buNone/>
            </a:pPr>
            <a:r>
              <a:rPr lang="en-US" sz="3200" dirty="0"/>
              <a:t>"The dissemination of deliberately false information, esp. when supplied by a government or its agent to a foreign power or to the media, with the intention of influencing the policies or opinions of those who receive it; false information so supplied." (from Oxford English Dictionary, 2nd ed., 1989)</a:t>
            </a:r>
          </a:p>
          <a:p>
            <a:endParaRPr lang="en-US" dirty="0"/>
          </a:p>
        </p:txBody>
      </p:sp>
      <p:pic>
        <p:nvPicPr>
          <p:cNvPr id="7" name="Picture 6" descr="glas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246" y="3405340"/>
            <a:ext cx="3041346" cy="3031208"/>
          </a:xfrm>
          <a:prstGeom prst="rect">
            <a:avLst/>
          </a:prstGeom>
        </p:spPr>
      </p:pic>
    </p:spTree>
    <p:extLst>
      <p:ext uri="{BB962C8B-B14F-4D97-AF65-F5344CB8AC3E}">
        <p14:creationId xmlns:p14="http://schemas.microsoft.com/office/powerpoint/2010/main" val="305990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 sz="5400" dirty="0"/>
              <a:t>Questions to Consider</a:t>
            </a:r>
            <a:r>
              <a:rPr lang="en" sz="5400" dirty="0" smtClean="0"/>
              <a:t>:</a:t>
            </a:r>
            <a:r>
              <a:rPr lang="en-US" dirty="0" smtClean="0"/>
              <a:t/>
            </a:r>
            <a:br>
              <a:rPr lang="en-US" dirty="0" smtClean="0"/>
            </a:br>
            <a:r>
              <a:rPr lang="en-US" sz="3600" dirty="0" smtClean="0"/>
              <a:t>Train your mind!!</a:t>
            </a:r>
            <a:endParaRPr lang="en-US" sz="3600" dirty="0"/>
          </a:p>
        </p:txBody>
      </p:sp>
      <p:sp>
        <p:nvSpPr>
          <p:cNvPr id="4" name="Content Placeholder 3"/>
          <p:cNvSpPr>
            <a:spLocks noGrp="1"/>
          </p:cNvSpPr>
          <p:nvPr>
            <p:ph sz="half" idx="2"/>
          </p:nvPr>
        </p:nvSpPr>
        <p:spPr>
          <a:xfrm>
            <a:off x="0" y="1874237"/>
            <a:ext cx="8409344" cy="4297964"/>
          </a:xfrm>
        </p:spPr>
        <p:txBody>
          <a:bodyPr>
            <a:noAutofit/>
          </a:bodyPr>
          <a:lstStyle/>
          <a:p>
            <a:pPr marL="0" indent="0">
              <a:buNone/>
            </a:pPr>
            <a:r>
              <a:rPr lang="en-US" sz="2400" dirty="0"/>
              <a:t>Questions to consider:</a:t>
            </a:r>
          </a:p>
          <a:p>
            <a:pPr marL="0" indent="0">
              <a:buNone/>
            </a:pPr>
            <a:r>
              <a:rPr lang="en-US" sz="2400" dirty="0"/>
              <a:t>1. What can the URL tell you?</a:t>
            </a:r>
          </a:p>
          <a:p>
            <a:pPr marL="0" indent="0">
              <a:buNone/>
            </a:pPr>
            <a:r>
              <a:rPr lang="en-US" sz="2400" dirty="0"/>
              <a:t>2. Is it somebody’s personal page?</a:t>
            </a:r>
          </a:p>
          <a:p>
            <a:pPr marL="0" indent="0">
              <a:buNone/>
            </a:pPr>
            <a:r>
              <a:rPr lang="en-US" sz="2400" dirty="0"/>
              <a:t>3. What type of domain does it come from?</a:t>
            </a:r>
          </a:p>
          <a:p>
            <a:pPr marL="0" indent="0">
              <a:buNone/>
            </a:pPr>
            <a:r>
              <a:rPr lang="en-US" sz="2400" dirty="0"/>
              <a:t>(educational, nonprofit, commercial, government, etc.)</a:t>
            </a:r>
          </a:p>
          <a:p>
            <a:pPr marL="0" indent="0">
              <a:buNone/>
            </a:pPr>
            <a:r>
              <a:rPr lang="en-US" sz="2400" dirty="0"/>
              <a:t>4. Who wrote the page?</a:t>
            </a:r>
          </a:p>
          <a:p>
            <a:pPr marL="0" indent="0">
              <a:buNone/>
            </a:pPr>
            <a:r>
              <a:rPr lang="en-US" sz="2400" dirty="0"/>
              <a:t>5. Is the page dated? Is it current enough?</a:t>
            </a:r>
          </a:p>
        </p:txBody>
      </p:sp>
      <p:pic>
        <p:nvPicPr>
          <p:cNvPr id="7" name="Picture 6" descr="orig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294" y="2342894"/>
            <a:ext cx="4646690" cy="2613763"/>
          </a:xfrm>
          <a:prstGeom prst="rect">
            <a:avLst/>
          </a:prstGeom>
        </p:spPr>
      </p:pic>
    </p:spTree>
    <p:extLst>
      <p:ext uri="{BB962C8B-B14F-4D97-AF65-F5344CB8AC3E}">
        <p14:creationId xmlns:p14="http://schemas.microsoft.com/office/powerpoint/2010/main" val="35448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1000"/>
                                        <p:tgtEl>
                                          <p:spTgt spid="4">
                                            <p:txEl>
                                              <p:pRg st="5" end="5"/>
                                            </p:txEl>
                                          </p:spTgt>
                                        </p:tgtEl>
                                      </p:cBhvr>
                                    </p:animEffect>
                                    <p:anim calcmode="lin" valueType="num">
                                      <p:cBhvr>
                                        <p:cTn id="4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0"/>
                                        <p:tgtEl>
                                          <p:spTgt spid="4">
                                            <p:txEl>
                                              <p:pRg st="6" end="6"/>
                                            </p:txEl>
                                          </p:spTgt>
                                        </p:tgtEl>
                                      </p:cBhvr>
                                    </p:animEffect>
                                    <p:anim calcmode="lin" valueType="num">
                                      <p:cBhvr>
                                        <p:cTn id="4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 y="1967173"/>
            <a:ext cx="8316422" cy="4205027"/>
          </a:xfrm>
        </p:spPr>
        <p:txBody>
          <a:bodyPr/>
          <a:lstStyle/>
          <a:p>
            <a:pPr marL="0" indent="0">
              <a:buNone/>
            </a:pPr>
            <a:r>
              <a:rPr lang="en-US" sz="2400" dirty="0"/>
              <a:t>6. What are the author’s credentials on this subject?</a:t>
            </a:r>
          </a:p>
          <a:p>
            <a:pPr marL="0" indent="0">
              <a:buNone/>
            </a:pPr>
            <a:r>
              <a:rPr lang="en-US" sz="2400" dirty="0"/>
              <a:t>7. Are there links to other resources on the topic?</a:t>
            </a:r>
          </a:p>
          <a:p>
            <a:pPr marL="0" indent="0">
              <a:buNone/>
            </a:pPr>
            <a:r>
              <a:rPr lang="en-US" sz="2400" dirty="0"/>
              <a:t>8. Why was the page put on the web?</a:t>
            </a:r>
          </a:p>
          <a:p>
            <a:pPr marL="0" indent="0">
              <a:buNone/>
            </a:pPr>
            <a:r>
              <a:rPr lang="en-US" sz="2400" dirty="0"/>
              <a:t>9. Is this as credible and useful as the resources (books, journal articles, etc.) available in print or online through the library?</a:t>
            </a:r>
          </a:p>
          <a:p>
            <a:pPr marL="0" indent="0">
              <a:buNone/>
            </a:pPr>
            <a:endParaRPr lang="en-US" dirty="0"/>
          </a:p>
        </p:txBody>
      </p:sp>
      <p:sp>
        <p:nvSpPr>
          <p:cNvPr id="7" name="TextBox 6"/>
          <p:cNvSpPr txBox="1"/>
          <p:nvPr/>
        </p:nvSpPr>
        <p:spPr>
          <a:xfrm>
            <a:off x="1" y="340769"/>
            <a:ext cx="12192000" cy="923330"/>
          </a:xfrm>
          <a:prstGeom prst="rect">
            <a:avLst/>
          </a:prstGeom>
          <a:noFill/>
        </p:spPr>
        <p:txBody>
          <a:bodyPr wrap="square" rtlCol="0">
            <a:spAutoFit/>
          </a:bodyPr>
          <a:lstStyle/>
          <a:p>
            <a:pPr algn="ctr"/>
            <a:r>
              <a:rPr lang="en" sz="5400" dirty="0">
                <a:solidFill>
                  <a:srgbClr val="B79E6D"/>
                </a:solidFill>
                <a:ea typeface="+mj-ea"/>
                <a:cs typeface="+mj-cs"/>
              </a:rPr>
              <a:t>Questions to </a:t>
            </a:r>
            <a:r>
              <a:rPr lang="en" sz="5400" dirty="0" smtClean="0">
                <a:solidFill>
                  <a:srgbClr val="B79E6D"/>
                </a:solidFill>
                <a:ea typeface="+mj-ea"/>
                <a:cs typeface="+mj-cs"/>
              </a:rPr>
              <a:t>Consider</a:t>
            </a:r>
            <a:r>
              <a:rPr lang="en-US" sz="5400" dirty="0" smtClean="0">
                <a:solidFill>
                  <a:srgbClr val="B79E6D"/>
                </a:solidFill>
                <a:ea typeface="+mj-ea"/>
                <a:cs typeface="+mj-cs"/>
              </a:rPr>
              <a:t>:</a:t>
            </a:r>
            <a:endParaRPr lang="en-US" dirty="0"/>
          </a:p>
        </p:txBody>
      </p:sp>
      <p:pic>
        <p:nvPicPr>
          <p:cNvPr id="8" name="Picture 7" descr="Question-Mark.jpg"/>
          <p:cNvPicPr>
            <a:picLocks noChangeAspect="1"/>
          </p:cNvPicPr>
          <p:nvPr/>
        </p:nvPicPr>
        <p:blipFill>
          <a:blip r:embed="rId2">
            <a:extLst>
              <a:ext uri="{BEBA8EAE-BF5A-486C-A8C5-ECC9F3942E4B}">
                <a14:imgProps xmlns:a14="http://schemas.microsoft.com/office/drawing/2010/main">
                  <a14:imgLayer r:embed="rId3">
                    <a14:imgEffect>
                      <a14:backgroundRemoval t="3163" b="95256" l="9872" r="89779">
                        <a14:backgroundMark x1="52613" y1="44837" x2="52613" y2="44837"/>
                        <a14:backgroundMark x1="54239" y1="44558" x2="54239" y2="44558"/>
                        <a14:backgroundMark x1="55633" y1="43628" x2="55633" y2="43628"/>
                      </a14:backgroundRemoval>
                    </a14:imgEffect>
                  </a14:imgLayer>
                </a14:imgProps>
              </a:ext>
              <a:ext uri="{28A0092B-C50C-407E-A947-70E740481C1C}">
                <a14:useLocalDpi xmlns:a14="http://schemas.microsoft.com/office/drawing/2010/main" val="0"/>
              </a:ext>
            </a:extLst>
          </a:blip>
          <a:stretch>
            <a:fillRect/>
          </a:stretch>
        </p:blipFill>
        <p:spPr>
          <a:xfrm>
            <a:off x="7862252" y="1641892"/>
            <a:ext cx="3569842" cy="4457119"/>
          </a:xfrm>
          <a:prstGeom prst="rect">
            <a:avLst/>
          </a:prstGeom>
        </p:spPr>
      </p:pic>
    </p:spTree>
    <p:extLst>
      <p:ext uri="{BB962C8B-B14F-4D97-AF65-F5344CB8AC3E}">
        <p14:creationId xmlns:p14="http://schemas.microsoft.com/office/powerpoint/2010/main" val="1034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35" y="124794"/>
            <a:ext cx="9601200" cy="1098876"/>
          </a:xfrm>
        </p:spPr>
        <p:txBody>
          <a:bodyPr/>
          <a:lstStyle/>
          <a:p>
            <a:pPr algn="ctr"/>
            <a:r>
              <a:rPr lang="en-US" sz="5400" dirty="0" smtClean="0"/>
              <a:t>Good Website #1: </a:t>
            </a:r>
            <a:r>
              <a:rPr lang="en-US" sz="5400" dirty="0" err="1" smtClean="0">
                <a:hlinkClick r:id="rId3"/>
              </a:rPr>
              <a:t>Thomas.gov</a:t>
            </a:r>
            <a:endParaRPr lang="en-US" sz="5400" dirty="0"/>
          </a:p>
        </p:txBody>
      </p:sp>
      <p:sp>
        <p:nvSpPr>
          <p:cNvPr id="8" name="Shape 119"/>
          <p:cNvSpPr/>
          <p:nvPr/>
        </p:nvSpPr>
        <p:spPr>
          <a:xfrm>
            <a:off x="603990" y="1192694"/>
            <a:ext cx="11057588" cy="5235468"/>
          </a:xfrm>
          <a:prstGeom prst="rect">
            <a:avLst/>
          </a:prstGeom>
          <a:blipFill>
            <a:blip r:embed="rId4"/>
            <a:stretch>
              <a:fillRect/>
            </a:stretch>
          </a:blipFill>
          <a:ln>
            <a:noFill/>
          </a:ln>
        </p:spPr>
        <p:txBody>
          <a:bodyPr/>
          <a:lstStyle/>
          <a:p>
            <a:endParaRPr lang="en-US"/>
          </a:p>
        </p:txBody>
      </p:sp>
    </p:spTree>
    <p:extLst>
      <p:ext uri="{BB962C8B-B14F-4D97-AF65-F5344CB8AC3E}">
        <p14:creationId xmlns:p14="http://schemas.microsoft.com/office/powerpoint/2010/main" val="249415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428" y="232343"/>
            <a:ext cx="9601200" cy="1006816"/>
          </a:xfrm>
        </p:spPr>
        <p:txBody>
          <a:bodyPr/>
          <a:lstStyle/>
          <a:p>
            <a:pPr algn="ctr"/>
            <a:r>
              <a:rPr lang="en-US" sz="5400" dirty="0" smtClean="0"/>
              <a:t>Good Website # 1 </a:t>
            </a:r>
            <a:r>
              <a:rPr lang="en-US" sz="5400" u="sng" dirty="0" smtClean="0">
                <a:hlinkClick r:id="rId3"/>
              </a:rPr>
              <a:t>Thomas</a:t>
            </a:r>
            <a:endParaRPr lang="en-US" sz="5400" u="sng" dirty="0"/>
          </a:p>
        </p:txBody>
      </p:sp>
      <p:sp>
        <p:nvSpPr>
          <p:cNvPr id="3" name="TextBox 2"/>
          <p:cNvSpPr txBox="1"/>
          <p:nvPr/>
        </p:nvSpPr>
        <p:spPr>
          <a:xfrm>
            <a:off x="2273300" y="1823436"/>
            <a:ext cx="7366000" cy="2554545"/>
          </a:xfrm>
          <a:prstGeom prst="rect">
            <a:avLst/>
          </a:prstGeom>
          <a:noFill/>
        </p:spPr>
        <p:txBody>
          <a:bodyPr wrap="square" rtlCol="0">
            <a:spAutoFit/>
          </a:bodyPr>
          <a:lstStyle/>
          <a:p>
            <a:pPr marL="457200" indent="-457200">
              <a:buFont typeface="Wingdings" charset="2"/>
              <a:buChar char="§"/>
            </a:pPr>
            <a:r>
              <a:rPr lang="en-US" sz="3200" dirty="0"/>
              <a:t>Government site</a:t>
            </a:r>
          </a:p>
          <a:p>
            <a:pPr marL="457200" indent="-457200">
              <a:buFont typeface="Wingdings" charset="2"/>
              <a:buChar char="§"/>
            </a:pPr>
            <a:r>
              <a:rPr lang="en-US" sz="3200" dirty="0"/>
              <a:t>.</a:t>
            </a:r>
            <a:r>
              <a:rPr lang="en-US" sz="3200" dirty="0" err="1"/>
              <a:t>gov</a:t>
            </a:r>
            <a:endParaRPr lang="en-US" sz="3200" dirty="0"/>
          </a:p>
          <a:p>
            <a:pPr marL="457200" indent="-457200">
              <a:buFont typeface="Wingdings" charset="2"/>
              <a:buChar char="§"/>
            </a:pPr>
            <a:r>
              <a:rPr lang="en-US" sz="3200" dirty="0" smtClean="0"/>
              <a:t>Current </a:t>
            </a:r>
            <a:r>
              <a:rPr lang="en-US" sz="3200" dirty="0"/>
              <a:t>complete and correct</a:t>
            </a:r>
          </a:p>
          <a:p>
            <a:pPr marL="457200" indent="-457200">
              <a:buFont typeface="Wingdings" charset="2"/>
              <a:buChar char="§"/>
            </a:pPr>
            <a:r>
              <a:rPr lang="en-US" sz="3200" dirty="0" smtClean="0"/>
              <a:t>Unbiased</a:t>
            </a:r>
            <a:endParaRPr lang="en-US" sz="3200" dirty="0"/>
          </a:p>
          <a:p>
            <a:pPr marL="457200" indent="-457200">
              <a:buFont typeface="Wingdings" charset="2"/>
              <a:buChar char="§"/>
            </a:pPr>
            <a:r>
              <a:rPr lang="en-US" sz="3200" dirty="0" smtClean="0"/>
              <a:t>Connects </a:t>
            </a:r>
            <a:r>
              <a:rPr lang="en-US" sz="3200" dirty="0"/>
              <a:t>to actual texts of bills</a:t>
            </a:r>
          </a:p>
        </p:txBody>
      </p:sp>
    </p:spTree>
    <p:extLst>
      <p:ext uri="{BB962C8B-B14F-4D97-AF65-F5344CB8AC3E}">
        <p14:creationId xmlns:p14="http://schemas.microsoft.com/office/powerpoint/2010/main" val="205551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35" y="233224"/>
            <a:ext cx="9601200" cy="1098876"/>
          </a:xfrm>
        </p:spPr>
        <p:txBody>
          <a:bodyPr/>
          <a:lstStyle/>
          <a:p>
            <a:pPr algn="ctr"/>
            <a:r>
              <a:rPr lang="en-US" dirty="0" smtClean="0"/>
              <a:t>Good Website #2</a:t>
            </a:r>
            <a:br>
              <a:rPr lang="en-US" dirty="0" smtClean="0"/>
            </a:br>
            <a:r>
              <a:rPr lang="en-US" dirty="0" smtClean="0">
                <a:hlinkClick r:id="rId3"/>
              </a:rPr>
              <a:t>Ben's Guide to U.S Goverment for Kids</a:t>
            </a:r>
            <a:endParaRPr lang="en-US" dirty="0"/>
          </a:p>
        </p:txBody>
      </p:sp>
      <p:sp>
        <p:nvSpPr>
          <p:cNvPr id="4" name="Shape 132"/>
          <p:cNvSpPr/>
          <p:nvPr/>
        </p:nvSpPr>
        <p:spPr>
          <a:xfrm>
            <a:off x="1727436" y="1323329"/>
            <a:ext cx="8686799" cy="5098125"/>
          </a:xfrm>
          <a:prstGeom prst="rect">
            <a:avLst/>
          </a:prstGeom>
          <a:blipFill>
            <a:blip r:embed="rId4"/>
            <a:stretch>
              <a:fillRect/>
            </a:stretch>
          </a:blipFill>
          <a:ln>
            <a:noFill/>
          </a:ln>
        </p:spPr>
        <p:txBody>
          <a:bodyPr/>
          <a:lstStyle/>
          <a:p>
            <a:endParaRPr lang="en-US"/>
          </a:p>
        </p:txBody>
      </p:sp>
    </p:spTree>
    <p:extLst>
      <p:ext uri="{BB962C8B-B14F-4D97-AF65-F5344CB8AC3E}">
        <p14:creationId xmlns:p14="http://schemas.microsoft.com/office/powerpoint/2010/main" val="42108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Good Website #2</a:t>
            </a:r>
            <a:br>
              <a:rPr lang="en-US" sz="4400" dirty="0"/>
            </a:br>
            <a:r>
              <a:rPr lang="en-US" sz="4400" dirty="0">
                <a:hlinkClick r:id="rId2"/>
              </a:rPr>
              <a:t>Ben's Guide to U.S Goverment for Kids</a:t>
            </a:r>
            <a:endParaRPr lang="en-US" sz="4400" dirty="0"/>
          </a:p>
        </p:txBody>
      </p:sp>
      <p:sp>
        <p:nvSpPr>
          <p:cNvPr id="4" name="Content Placeholder 3"/>
          <p:cNvSpPr>
            <a:spLocks noGrp="1"/>
          </p:cNvSpPr>
          <p:nvPr>
            <p:ph sz="half" idx="2"/>
          </p:nvPr>
        </p:nvSpPr>
        <p:spPr>
          <a:xfrm>
            <a:off x="1689100" y="2162523"/>
            <a:ext cx="8826500" cy="3568849"/>
          </a:xfrm>
        </p:spPr>
        <p:txBody>
          <a:bodyPr/>
          <a:lstStyle/>
          <a:p>
            <a:pPr>
              <a:buFont typeface="Wingdings" charset="2"/>
              <a:buChar char="§"/>
            </a:pPr>
            <a:r>
              <a:rPr lang="en-US" sz="3200" dirty="0"/>
              <a:t>Service of the Government Printing Office</a:t>
            </a:r>
          </a:p>
          <a:p>
            <a:pPr>
              <a:buFont typeface="Wingdings" charset="2"/>
              <a:buChar char="§"/>
            </a:pPr>
            <a:r>
              <a:rPr lang="en-US" sz="3200" dirty="0" smtClean="0"/>
              <a:t>Simplified</a:t>
            </a:r>
            <a:r>
              <a:rPr lang="en-US" sz="3200" dirty="0"/>
              <a:t>, but accurate</a:t>
            </a:r>
          </a:p>
          <a:p>
            <a:pPr marL="0" indent="0">
              <a:buNone/>
            </a:pPr>
            <a:endParaRPr lang="en-US" dirty="0"/>
          </a:p>
        </p:txBody>
      </p:sp>
    </p:spTree>
    <p:extLst>
      <p:ext uri="{BB962C8B-B14F-4D97-AF65-F5344CB8AC3E}">
        <p14:creationId xmlns:p14="http://schemas.microsoft.com/office/powerpoint/2010/main" val="2116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4302"/>
            <a:ext cx="12192000" cy="855454"/>
          </a:xfrm>
        </p:spPr>
        <p:txBody>
          <a:bodyPr/>
          <a:lstStyle/>
          <a:p>
            <a:pPr algn="ctr"/>
            <a:r>
              <a:rPr lang="en-US" sz="5400" dirty="0" smtClean="0"/>
              <a:t>Introduction</a:t>
            </a:r>
            <a:endParaRPr lang="en-US" sz="5400" dirty="0"/>
          </a:p>
        </p:txBody>
      </p:sp>
      <p:sp>
        <p:nvSpPr>
          <p:cNvPr id="3" name="TextBox 2"/>
          <p:cNvSpPr txBox="1"/>
          <p:nvPr/>
        </p:nvSpPr>
        <p:spPr>
          <a:xfrm>
            <a:off x="0" y="1682538"/>
            <a:ext cx="6713412" cy="2554545"/>
          </a:xfrm>
          <a:prstGeom prst="rect">
            <a:avLst/>
          </a:prstGeom>
          <a:noFill/>
        </p:spPr>
        <p:txBody>
          <a:bodyPr wrap="square" rtlCol="0">
            <a:spAutoFit/>
          </a:bodyPr>
          <a:lstStyle/>
          <a:p>
            <a:pPr algn="ctr"/>
            <a:r>
              <a:rPr lang="en-US" sz="4000" dirty="0"/>
              <a:t>Using websites as sources for your research papers -- How do you choose which ones are useful and which are not?</a:t>
            </a:r>
          </a:p>
        </p:txBody>
      </p:sp>
      <p:pic>
        <p:nvPicPr>
          <p:cNvPr id="4" name="Picture 3" descr="evaluat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679" y="1764477"/>
            <a:ext cx="4609474" cy="4241941"/>
          </a:xfrm>
          <a:prstGeom prst="rect">
            <a:avLst/>
          </a:prstGeom>
        </p:spPr>
      </p:pic>
    </p:spTree>
    <p:extLst>
      <p:ext uri="{BB962C8B-B14F-4D97-AF65-F5344CB8AC3E}">
        <p14:creationId xmlns:p14="http://schemas.microsoft.com/office/powerpoint/2010/main" val="304611207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21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p:val>
                                            <p:fltVal val="0"/>
                                          </p:val>
                                        </p:tav>
                                        <p:tav tm="100000">
                                          <p:val>
                                            <p:strVal val="#ppt_w"/>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Effect transition="in" filter="fade">
                                      <p:cBhvr>
                                        <p:cTn id="17" dur="2000"/>
                                        <p:tgtEl>
                                          <p:spTgt spid="3"/>
                                        </p:tgtEl>
                                      </p:cBhvr>
                                    </p:animEffect>
                                  </p:childTnLst>
                                </p:cTn>
                              </p:par>
                            </p:childTnLst>
                          </p:cTn>
                        </p:par>
                        <p:par>
                          <p:cTn id="18" fill="hold">
                            <p:stCondLst>
                              <p:cond delay="4100"/>
                            </p:stCondLst>
                            <p:childTnLst>
                              <p:par>
                                <p:cTn id="19" presetID="26"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609">
                                          <p:stCondLst>
                                            <p:cond delay="0"/>
                                          </p:stCondLst>
                                        </p:cTn>
                                        <p:tgtEl>
                                          <p:spTgt spid="4"/>
                                        </p:tgtEl>
                                      </p:cBhvr>
                                    </p:animEffect>
                                    <p:anim calcmode="lin" valueType="num">
                                      <p:cBhvr>
                                        <p:cTn id="22" dur="191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97"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97" tmFilter="0, 0; 0.125,0.2665; 0.25,0.4; 0.375,0.465; 0.5,0.5;  0.625,0.535; 0.75,0.6; 0.875,0.7335; 1,1">
                                          <p:stCondLst>
                                            <p:cond delay="697"/>
                                          </p:stCondLst>
                                        </p:cTn>
                                        <p:tgtEl>
                                          <p:spTgt spid="4"/>
                                        </p:tgtEl>
                                        <p:attrNameLst>
                                          <p:attrName>ppt_y</p:attrName>
                                        </p:attrNameLst>
                                      </p:cBhvr>
                                      <p:tavLst>
                                        <p:tav tm="0" fmla="#ppt_y-sin(pi*$)/9">
                                          <p:val>
                                            <p:fltVal val="0"/>
                                          </p:val>
                                        </p:tav>
                                        <p:tav tm="100000">
                                          <p:val>
                                            <p:fltVal val="1"/>
                                          </p:val>
                                        </p:tav>
                                      </p:tavLst>
                                    </p:anim>
                                    <p:anim calcmode="lin" valueType="num">
                                      <p:cBhvr>
                                        <p:cTn id="25" dur="349" tmFilter="0, 0; 0.125,0.2665; 0.25,0.4; 0.375,0.465; 0.5,0.5;  0.625,0.535; 0.75,0.6; 0.875,0.7335; 1,1">
                                          <p:stCondLst>
                                            <p:cond delay="1390"/>
                                          </p:stCondLst>
                                        </p:cTn>
                                        <p:tgtEl>
                                          <p:spTgt spid="4"/>
                                        </p:tgtEl>
                                        <p:attrNameLst>
                                          <p:attrName>ppt_y</p:attrName>
                                        </p:attrNameLst>
                                      </p:cBhvr>
                                      <p:tavLst>
                                        <p:tav tm="0" fmla="#ppt_y-sin(pi*$)/27">
                                          <p:val>
                                            <p:fltVal val="0"/>
                                          </p:val>
                                        </p:tav>
                                        <p:tav tm="100000">
                                          <p:val>
                                            <p:fltVal val="1"/>
                                          </p:val>
                                        </p:tav>
                                      </p:tavLst>
                                    </p:anim>
                                    <p:anim calcmode="lin" valueType="num">
                                      <p:cBhvr>
                                        <p:cTn id="26" dur="172" tmFilter="0, 0; 0.125,0.2665; 0.25,0.4; 0.375,0.465; 0.5,0.5;  0.625,0.535; 0.75,0.6; 0.875,0.7335; 1,1">
                                          <p:stCondLst>
                                            <p:cond delay="1739"/>
                                          </p:stCondLst>
                                        </p:cTn>
                                        <p:tgtEl>
                                          <p:spTgt spid="4"/>
                                        </p:tgtEl>
                                        <p:attrNameLst>
                                          <p:attrName>ppt_y</p:attrName>
                                        </p:attrNameLst>
                                      </p:cBhvr>
                                      <p:tavLst>
                                        <p:tav tm="0" fmla="#ppt_y-sin(pi*$)/81">
                                          <p:val>
                                            <p:fltVal val="0"/>
                                          </p:val>
                                        </p:tav>
                                        <p:tav tm="100000">
                                          <p:val>
                                            <p:fltVal val="1"/>
                                          </p:val>
                                        </p:tav>
                                      </p:tavLst>
                                    </p:anim>
                                    <p:animScale>
                                      <p:cBhvr>
                                        <p:cTn id="27" dur="27">
                                          <p:stCondLst>
                                            <p:cond delay="682"/>
                                          </p:stCondLst>
                                        </p:cTn>
                                        <p:tgtEl>
                                          <p:spTgt spid="4"/>
                                        </p:tgtEl>
                                      </p:cBhvr>
                                      <p:to x="100000" y="60000"/>
                                    </p:animScale>
                                    <p:animScale>
                                      <p:cBhvr>
                                        <p:cTn id="28" dur="174" decel="50000">
                                          <p:stCondLst>
                                            <p:cond delay="710"/>
                                          </p:stCondLst>
                                        </p:cTn>
                                        <p:tgtEl>
                                          <p:spTgt spid="4"/>
                                        </p:tgtEl>
                                      </p:cBhvr>
                                      <p:to x="100000" y="100000"/>
                                    </p:animScale>
                                    <p:animScale>
                                      <p:cBhvr>
                                        <p:cTn id="29" dur="27">
                                          <p:stCondLst>
                                            <p:cond delay="1378"/>
                                          </p:stCondLst>
                                        </p:cTn>
                                        <p:tgtEl>
                                          <p:spTgt spid="4"/>
                                        </p:tgtEl>
                                      </p:cBhvr>
                                      <p:to x="100000" y="80000"/>
                                    </p:animScale>
                                    <p:animScale>
                                      <p:cBhvr>
                                        <p:cTn id="30" dur="174" decel="50000">
                                          <p:stCondLst>
                                            <p:cond delay="1405"/>
                                          </p:stCondLst>
                                        </p:cTn>
                                        <p:tgtEl>
                                          <p:spTgt spid="4"/>
                                        </p:tgtEl>
                                      </p:cBhvr>
                                      <p:to x="100000" y="100000"/>
                                    </p:animScale>
                                    <p:animScale>
                                      <p:cBhvr>
                                        <p:cTn id="31" dur="27">
                                          <p:stCondLst>
                                            <p:cond delay="1724"/>
                                          </p:stCondLst>
                                        </p:cTn>
                                        <p:tgtEl>
                                          <p:spTgt spid="4"/>
                                        </p:tgtEl>
                                      </p:cBhvr>
                                      <p:to x="100000" y="90000"/>
                                    </p:animScale>
                                    <p:animScale>
                                      <p:cBhvr>
                                        <p:cTn id="32" dur="174" decel="50000">
                                          <p:stCondLst>
                                            <p:cond delay="1751"/>
                                          </p:stCondLst>
                                        </p:cTn>
                                        <p:tgtEl>
                                          <p:spTgt spid="4"/>
                                        </p:tgtEl>
                                      </p:cBhvr>
                                      <p:to x="100000" y="100000"/>
                                    </p:animScale>
                                    <p:animScale>
                                      <p:cBhvr>
                                        <p:cTn id="33" dur="27">
                                          <p:stCondLst>
                                            <p:cond delay="1898"/>
                                          </p:stCondLst>
                                        </p:cTn>
                                        <p:tgtEl>
                                          <p:spTgt spid="4"/>
                                        </p:tgtEl>
                                      </p:cBhvr>
                                      <p:to x="100000" y="95000"/>
                                    </p:animScale>
                                    <p:animScale>
                                      <p:cBhvr>
                                        <p:cTn id="34" dur="174" decel="50000">
                                          <p:stCondLst>
                                            <p:cond delay="192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35" y="233224"/>
            <a:ext cx="9601200" cy="1098876"/>
          </a:xfrm>
        </p:spPr>
        <p:txBody>
          <a:bodyPr/>
          <a:lstStyle/>
          <a:p>
            <a:pPr algn="ctr"/>
            <a:r>
              <a:rPr lang="en-US" dirty="0" smtClean="0"/>
              <a:t>Good Website #3</a:t>
            </a:r>
            <a:br>
              <a:rPr lang="en-US" dirty="0" smtClean="0"/>
            </a:br>
            <a:r>
              <a:rPr lang="en-US" dirty="0" smtClean="0">
                <a:hlinkClick r:id="rId3"/>
              </a:rPr>
              <a:t>Library of Congress Youtube Videos</a:t>
            </a:r>
            <a:endParaRPr lang="en-US" dirty="0"/>
          </a:p>
        </p:txBody>
      </p:sp>
      <p:sp>
        <p:nvSpPr>
          <p:cNvPr id="6" name="Shape 145"/>
          <p:cNvSpPr/>
          <p:nvPr/>
        </p:nvSpPr>
        <p:spPr>
          <a:xfrm>
            <a:off x="2663734" y="1336331"/>
            <a:ext cx="6907122" cy="5138302"/>
          </a:xfrm>
          <a:prstGeom prst="rect">
            <a:avLst/>
          </a:prstGeom>
          <a:blipFill>
            <a:blip r:embed="rId4"/>
            <a:stretch>
              <a:fillRect/>
            </a:stretch>
          </a:blipFill>
          <a:ln>
            <a:noFill/>
          </a:ln>
        </p:spPr>
        <p:txBody>
          <a:bodyPr/>
          <a:lstStyle/>
          <a:p>
            <a:endParaRPr lang="en-US"/>
          </a:p>
        </p:txBody>
      </p:sp>
    </p:spTree>
    <p:extLst>
      <p:ext uri="{BB962C8B-B14F-4D97-AF65-F5344CB8AC3E}">
        <p14:creationId xmlns:p14="http://schemas.microsoft.com/office/powerpoint/2010/main" val="365570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47" y="357144"/>
            <a:ext cx="9601200" cy="1257300"/>
          </a:xfrm>
        </p:spPr>
        <p:txBody>
          <a:bodyPr/>
          <a:lstStyle/>
          <a:p>
            <a:pPr algn="ctr"/>
            <a:r>
              <a:rPr lang="en-US" sz="4800" dirty="0"/>
              <a:t>Good Website #3</a:t>
            </a:r>
            <a:br>
              <a:rPr lang="en-US" sz="4800" dirty="0"/>
            </a:br>
            <a:r>
              <a:rPr lang="en-US" sz="4800" dirty="0"/>
              <a:t>Library of Congress </a:t>
            </a:r>
            <a:r>
              <a:rPr lang="en-US" sz="4800" dirty="0" err="1"/>
              <a:t>Youtube</a:t>
            </a:r>
            <a:r>
              <a:rPr lang="en-US" sz="4800" dirty="0"/>
              <a:t> Videos</a:t>
            </a:r>
          </a:p>
        </p:txBody>
      </p:sp>
      <p:sp>
        <p:nvSpPr>
          <p:cNvPr id="4" name="Content Placeholder 3"/>
          <p:cNvSpPr>
            <a:spLocks noGrp="1"/>
          </p:cNvSpPr>
          <p:nvPr>
            <p:ph sz="half" idx="2"/>
          </p:nvPr>
        </p:nvSpPr>
        <p:spPr>
          <a:xfrm>
            <a:off x="2565400" y="2058427"/>
            <a:ext cx="5867400" cy="3568849"/>
          </a:xfrm>
        </p:spPr>
        <p:txBody>
          <a:bodyPr/>
          <a:lstStyle/>
          <a:p>
            <a:pPr>
              <a:buFont typeface="Wingdings" charset="2"/>
              <a:buChar char="§"/>
            </a:pPr>
            <a:r>
              <a:rPr lang="en-US" sz="3200" dirty="0" smtClean="0"/>
              <a:t>Reliable </a:t>
            </a:r>
            <a:r>
              <a:rPr lang="en-US" sz="3200" dirty="0"/>
              <a:t>source</a:t>
            </a:r>
          </a:p>
          <a:p>
            <a:pPr>
              <a:buFont typeface="Wingdings" charset="2"/>
              <a:buChar char="§"/>
            </a:pPr>
            <a:r>
              <a:rPr lang="en-US" sz="3200" dirty="0" smtClean="0"/>
              <a:t>Educational</a:t>
            </a:r>
            <a:endParaRPr lang="en-US" sz="3200" dirty="0"/>
          </a:p>
          <a:p>
            <a:pPr>
              <a:buFont typeface="Wingdings" charset="2"/>
              <a:buChar char="§"/>
            </a:pPr>
            <a:r>
              <a:rPr lang="en-US" sz="3200" dirty="0" smtClean="0"/>
              <a:t>Unbiased</a:t>
            </a:r>
            <a:endParaRPr lang="en-US" sz="3200" dirty="0"/>
          </a:p>
          <a:p>
            <a:endParaRPr lang="en-US" dirty="0"/>
          </a:p>
        </p:txBody>
      </p:sp>
    </p:spTree>
    <p:extLst>
      <p:ext uri="{BB962C8B-B14F-4D97-AF65-F5344CB8AC3E}">
        <p14:creationId xmlns:p14="http://schemas.microsoft.com/office/powerpoint/2010/main" val="422619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35" y="-193168"/>
            <a:ext cx="9601200" cy="1098876"/>
          </a:xfrm>
        </p:spPr>
        <p:txBody>
          <a:bodyPr/>
          <a:lstStyle/>
          <a:p>
            <a:pPr algn="ctr"/>
            <a:r>
              <a:rPr lang="en-US" sz="4400" dirty="0" smtClean="0"/>
              <a:t>Bad Website #1 </a:t>
            </a:r>
            <a:r>
              <a:rPr lang="en-US" sz="4400" dirty="0" smtClean="0">
                <a:hlinkClick r:id="rId3"/>
              </a:rPr>
              <a:t>eHow</a:t>
            </a:r>
            <a:endParaRPr lang="en-US" sz="4400" dirty="0"/>
          </a:p>
        </p:txBody>
      </p:sp>
      <p:sp>
        <p:nvSpPr>
          <p:cNvPr id="4" name="Shape 158"/>
          <p:cNvSpPr/>
          <p:nvPr/>
        </p:nvSpPr>
        <p:spPr>
          <a:xfrm>
            <a:off x="3198021" y="802230"/>
            <a:ext cx="6233453" cy="5563977"/>
          </a:xfrm>
          <a:prstGeom prst="rect">
            <a:avLst/>
          </a:prstGeom>
          <a:blipFill>
            <a:blip r:embed="rId4"/>
            <a:stretch>
              <a:fillRect/>
            </a:stretch>
          </a:blipFill>
          <a:ln>
            <a:noFill/>
          </a:ln>
        </p:spPr>
        <p:txBody>
          <a:bodyPr/>
          <a:lstStyle/>
          <a:p>
            <a:endParaRPr lang="en-US"/>
          </a:p>
        </p:txBody>
      </p:sp>
    </p:spTree>
    <p:extLst>
      <p:ext uri="{BB962C8B-B14F-4D97-AF65-F5344CB8AC3E}">
        <p14:creationId xmlns:p14="http://schemas.microsoft.com/office/powerpoint/2010/main" val="358425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479" y="0"/>
            <a:ext cx="9601200" cy="1257300"/>
          </a:xfrm>
        </p:spPr>
        <p:txBody>
          <a:bodyPr/>
          <a:lstStyle/>
          <a:p>
            <a:pPr algn="ctr"/>
            <a:r>
              <a:rPr lang="en-US" sz="5400" dirty="0"/>
              <a:t>Bad Website #</a:t>
            </a:r>
            <a:r>
              <a:rPr lang="en-US" sz="5400" dirty="0" smtClean="0"/>
              <a:t>1 </a:t>
            </a:r>
            <a:r>
              <a:rPr lang="en-US" sz="5400" dirty="0" err="1" smtClean="0"/>
              <a:t>eHow</a:t>
            </a:r>
            <a:endParaRPr lang="en-US" sz="5400" dirty="0"/>
          </a:p>
        </p:txBody>
      </p:sp>
      <p:sp>
        <p:nvSpPr>
          <p:cNvPr id="4" name="Content Placeholder 3"/>
          <p:cNvSpPr>
            <a:spLocks noGrp="1"/>
          </p:cNvSpPr>
          <p:nvPr>
            <p:ph sz="half" idx="2"/>
          </p:nvPr>
        </p:nvSpPr>
        <p:spPr>
          <a:xfrm>
            <a:off x="2743200" y="1769705"/>
            <a:ext cx="6396057" cy="3568849"/>
          </a:xfrm>
        </p:spPr>
        <p:txBody>
          <a:bodyPr>
            <a:normAutofit/>
          </a:bodyPr>
          <a:lstStyle/>
          <a:p>
            <a:pPr>
              <a:buFont typeface="Wingdings" charset="2"/>
              <a:buChar char="§"/>
            </a:pPr>
            <a:r>
              <a:rPr lang="en-US" sz="3200" dirty="0"/>
              <a:t>Does not meet any of CARS criteria</a:t>
            </a:r>
          </a:p>
          <a:p>
            <a:pPr>
              <a:buFont typeface="Wingdings" charset="2"/>
              <a:buChar char="§"/>
            </a:pPr>
            <a:r>
              <a:rPr lang="en-US" sz="3200" dirty="0"/>
              <a:t>Too many advertisements, commercial website</a:t>
            </a:r>
          </a:p>
          <a:p>
            <a:pPr>
              <a:buFont typeface="Wingdings" charset="2"/>
              <a:buChar char="§"/>
            </a:pPr>
            <a:r>
              <a:rPr lang="en-US" sz="3200" dirty="0"/>
              <a:t>Very vague, lacks detailed information</a:t>
            </a:r>
          </a:p>
          <a:p>
            <a:endParaRPr lang="en-US" dirty="0"/>
          </a:p>
        </p:txBody>
      </p:sp>
    </p:spTree>
    <p:extLst>
      <p:ext uri="{BB962C8B-B14F-4D97-AF65-F5344CB8AC3E}">
        <p14:creationId xmlns:p14="http://schemas.microsoft.com/office/powerpoint/2010/main" val="219497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35" y="-193168"/>
            <a:ext cx="9601200" cy="1098876"/>
          </a:xfrm>
        </p:spPr>
        <p:txBody>
          <a:bodyPr/>
          <a:lstStyle/>
          <a:p>
            <a:pPr algn="ctr"/>
            <a:r>
              <a:rPr lang="en-US" sz="4400" dirty="0" smtClean="0"/>
              <a:t>Bad Website #2 </a:t>
            </a:r>
            <a:r>
              <a:rPr lang="en-US" sz="4400" dirty="0" smtClean="0">
                <a:hlinkClick r:id="rId3"/>
              </a:rPr>
              <a:t>The Onion </a:t>
            </a:r>
            <a:endParaRPr lang="en-US" sz="4400" dirty="0"/>
          </a:p>
        </p:txBody>
      </p:sp>
      <p:sp>
        <p:nvSpPr>
          <p:cNvPr id="5" name="Shape 171"/>
          <p:cNvSpPr/>
          <p:nvPr/>
        </p:nvSpPr>
        <p:spPr>
          <a:xfrm>
            <a:off x="2494162" y="834977"/>
            <a:ext cx="7107667" cy="5593187"/>
          </a:xfrm>
          <a:prstGeom prst="rect">
            <a:avLst/>
          </a:prstGeom>
          <a:blipFill>
            <a:blip r:embed="rId4"/>
            <a:stretch>
              <a:fillRect/>
            </a:stretch>
          </a:blipFill>
          <a:ln>
            <a:noFill/>
          </a:ln>
        </p:spPr>
        <p:txBody>
          <a:bodyPr/>
          <a:lstStyle/>
          <a:p>
            <a:endParaRPr lang="en-US"/>
          </a:p>
        </p:txBody>
      </p:sp>
    </p:spTree>
    <p:extLst>
      <p:ext uri="{BB962C8B-B14F-4D97-AF65-F5344CB8AC3E}">
        <p14:creationId xmlns:p14="http://schemas.microsoft.com/office/powerpoint/2010/main" val="58256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479" y="0"/>
            <a:ext cx="9601200" cy="1257300"/>
          </a:xfrm>
        </p:spPr>
        <p:txBody>
          <a:bodyPr/>
          <a:lstStyle/>
          <a:p>
            <a:pPr algn="ctr"/>
            <a:r>
              <a:rPr lang="en-US" sz="5400" dirty="0"/>
              <a:t>Bad Website </a:t>
            </a:r>
            <a:r>
              <a:rPr lang="en-US" sz="5400" dirty="0" smtClean="0"/>
              <a:t>#</a:t>
            </a:r>
            <a:r>
              <a:rPr lang="en-US" sz="5400" dirty="0"/>
              <a:t>2</a:t>
            </a:r>
            <a:r>
              <a:rPr lang="en-US" sz="5400" dirty="0" smtClean="0"/>
              <a:t> The Onion</a:t>
            </a:r>
            <a:endParaRPr lang="en-US" sz="5400" dirty="0"/>
          </a:p>
        </p:txBody>
      </p:sp>
      <p:sp>
        <p:nvSpPr>
          <p:cNvPr id="4" name="Content Placeholder 3"/>
          <p:cNvSpPr>
            <a:spLocks noGrp="1"/>
          </p:cNvSpPr>
          <p:nvPr>
            <p:ph sz="half" idx="2"/>
          </p:nvPr>
        </p:nvSpPr>
        <p:spPr>
          <a:xfrm>
            <a:off x="2057400" y="1617447"/>
            <a:ext cx="6659333" cy="4251496"/>
          </a:xfrm>
        </p:spPr>
        <p:txBody>
          <a:bodyPr>
            <a:normAutofit/>
          </a:bodyPr>
          <a:lstStyle/>
          <a:p>
            <a:pPr>
              <a:buFont typeface="Wingdings" charset="2"/>
              <a:buChar char="§"/>
            </a:pPr>
            <a:r>
              <a:rPr lang="en-US" sz="3200" dirty="0"/>
              <a:t>Commercial website</a:t>
            </a:r>
          </a:p>
          <a:p>
            <a:pPr>
              <a:buFont typeface="Wingdings" charset="2"/>
              <a:buChar char="§"/>
            </a:pPr>
            <a:r>
              <a:rPr lang="en-US" sz="3200" dirty="0"/>
              <a:t>Not credible, accurate, reasonable, or supported</a:t>
            </a:r>
          </a:p>
          <a:p>
            <a:pPr>
              <a:buFont typeface="Wingdings" charset="2"/>
              <a:buChar char="§"/>
            </a:pPr>
            <a:r>
              <a:rPr lang="en-US" sz="3200" dirty="0"/>
              <a:t>It was last updated August 1997</a:t>
            </a:r>
          </a:p>
          <a:p>
            <a:pPr marL="0" indent="0">
              <a:buNone/>
            </a:pPr>
            <a:endParaRPr lang="en-US" dirty="0"/>
          </a:p>
        </p:txBody>
      </p:sp>
    </p:spTree>
    <p:extLst>
      <p:ext uri="{BB962C8B-B14F-4D97-AF65-F5344CB8AC3E}">
        <p14:creationId xmlns:p14="http://schemas.microsoft.com/office/powerpoint/2010/main" val="222120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35" y="-193168"/>
            <a:ext cx="9601200" cy="1098876"/>
          </a:xfrm>
        </p:spPr>
        <p:txBody>
          <a:bodyPr/>
          <a:lstStyle/>
          <a:p>
            <a:pPr algn="ctr"/>
            <a:r>
              <a:rPr lang="en-US" sz="4400" dirty="0" smtClean="0"/>
              <a:t>Bad Website #3 </a:t>
            </a:r>
            <a:r>
              <a:rPr lang="en-US" sz="4400" dirty="0" smtClean="0">
                <a:hlinkClick r:id="rId3"/>
              </a:rPr>
              <a:t>Yahoo Answers</a:t>
            </a:r>
            <a:endParaRPr lang="en-US" sz="4400" dirty="0"/>
          </a:p>
        </p:txBody>
      </p:sp>
      <p:sp>
        <p:nvSpPr>
          <p:cNvPr id="4" name="Shape 183"/>
          <p:cNvSpPr/>
          <p:nvPr/>
        </p:nvSpPr>
        <p:spPr>
          <a:xfrm>
            <a:off x="1891849" y="926942"/>
            <a:ext cx="8388949" cy="5519149"/>
          </a:xfrm>
          <a:prstGeom prst="rect">
            <a:avLst/>
          </a:prstGeom>
          <a:blipFill>
            <a:blip r:embed="rId4"/>
            <a:stretch>
              <a:fillRect/>
            </a:stretch>
          </a:blipFill>
          <a:ln>
            <a:noFill/>
          </a:ln>
        </p:spPr>
        <p:txBody>
          <a:bodyPr/>
          <a:lstStyle/>
          <a:p>
            <a:endParaRPr lang="en-US"/>
          </a:p>
        </p:txBody>
      </p:sp>
    </p:spTree>
    <p:extLst>
      <p:ext uri="{BB962C8B-B14F-4D97-AF65-F5344CB8AC3E}">
        <p14:creationId xmlns:p14="http://schemas.microsoft.com/office/powerpoint/2010/main" val="255633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296" y="139406"/>
            <a:ext cx="9601200" cy="1098876"/>
          </a:xfrm>
        </p:spPr>
        <p:txBody>
          <a:bodyPr/>
          <a:lstStyle/>
          <a:p>
            <a:pPr algn="ctr"/>
            <a:r>
              <a:rPr lang="en-US" sz="5400" dirty="0" smtClean="0"/>
              <a:t>Bad Website #3 </a:t>
            </a:r>
            <a:r>
              <a:rPr lang="en-US" sz="5400" dirty="0" smtClean="0">
                <a:hlinkClick r:id="rId3"/>
              </a:rPr>
              <a:t>Yahoo Answers</a:t>
            </a:r>
            <a:endParaRPr lang="en-US" sz="5400" dirty="0"/>
          </a:p>
        </p:txBody>
      </p:sp>
      <p:sp>
        <p:nvSpPr>
          <p:cNvPr id="5" name="Shape 189"/>
          <p:cNvSpPr/>
          <p:nvPr/>
        </p:nvSpPr>
        <p:spPr>
          <a:xfrm>
            <a:off x="1816211" y="1620509"/>
            <a:ext cx="9066774" cy="4070050"/>
          </a:xfrm>
          <a:prstGeom prst="rect">
            <a:avLst/>
          </a:prstGeom>
          <a:blipFill>
            <a:blip r:embed="rId4"/>
            <a:stretch>
              <a:fillRect/>
            </a:stretch>
          </a:blipFill>
          <a:ln>
            <a:noFill/>
          </a:ln>
        </p:spPr>
        <p:txBody>
          <a:bodyPr/>
          <a:lstStyle/>
          <a:p>
            <a:endParaRPr lang="en-US"/>
          </a:p>
        </p:txBody>
      </p:sp>
    </p:spTree>
    <p:extLst>
      <p:ext uri="{BB962C8B-B14F-4D97-AF65-F5344CB8AC3E}">
        <p14:creationId xmlns:p14="http://schemas.microsoft.com/office/powerpoint/2010/main" val="361018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479" y="123916"/>
            <a:ext cx="9601200" cy="1133384"/>
          </a:xfrm>
        </p:spPr>
        <p:txBody>
          <a:bodyPr/>
          <a:lstStyle/>
          <a:p>
            <a:pPr algn="ctr"/>
            <a:r>
              <a:rPr lang="en-US" sz="5400" dirty="0"/>
              <a:t>Bad Website #3 </a:t>
            </a:r>
            <a:r>
              <a:rPr lang="en-US" sz="5400" dirty="0">
                <a:hlinkClick r:id="rId2"/>
              </a:rPr>
              <a:t>Yahoo Answers</a:t>
            </a:r>
            <a:endParaRPr lang="en-US" sz="5400" dirty="0"/>
          </a:p>
        </p:txBody>
      </p:sp>
      <p:sp>
        <p:nvSpPr>
          <p:cNvPr id="4" name="Content Placeholder 3"/>
          <p:cNvSpPr>
            <a:spLocks noGrp="1"/>
          </p:cNvSpPr>
          <p:nvPr>
            <p:ph sz="half" idx="2"/>
          </p:nvPr>
        </p:nvSpPr>
        <p:spPr>
          <a:xfrm>
            <a:off x="2413000" y="1820647"/>
            <a:ext cx="6876149" cy="3423191"/>
          </a:xfrm>
        </p:spPr>
        <p:txBody>
          <a:bodyPr>
            <a:normAutofit/>
          </a:bodyPr>
          <a:lstStyle/>
          <a:p>
            <a:pPr>
              <a:buFont typeface="Wingdings" charset="2"/>
              <a:buChar char="§"/>
            </a:pPr>
            <a:r>
              <a:rPr lang="en-US" sz="3200" dirty="0"/>
              <a:t>Not trustworthy; commercial website</a:t>
            </a:r>
          </a:p>
          <a:p>
            <a:pPr>
              <a:buFont typeface="Wingdings" charset="2"/>
              <a:buChar char="§"/>
            </a:pPr>
            <a:r>
              <a:rPr lang="en-US" sz="3200" dirty="0"/>
              <a:t>Not credible due to lack of researchers, professors, or experts</a:t>
            </a:r>
          </a:p>
          <a:p>
            <a:pPr marL="0" indent="0">
              <a:buNone/>
            </a:pPr>
            <a:endParaRPr lang="en-US" dirty="0"/>
          </a:p>
        </p:txBody>
      </p:sp>
    </p:spTree>
    <p:extLst>
      <p:ext uri="{BB962C8B-B14F-4D97-AF65-F5344CB8AC3E}">
        <p14:creationId xmlns:p14="http://schemas.microsoft.com/office/powerpoint/2010/main" val="86686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452" y="0"/>
            <a:ext cx="9601200" cy="1257300"/>
          </a:xfrm>
        </p:spPr>
        <p:txBody>
          <a:bodyPr/>
          <a:lstStyle/>
          <a:p>
            <a:pPr algn="ctr"/>
            <a:r>
              <a:rPr lang="en-US" sz="5400" dirty="0">
                <a:solidFill>
                  <a:srgbClr val="FF0000"/>
                </a:solidFill>
              </a:rPr>
              <a:t>Your Turn!!!</a:t>
            </a:r>
          </a:p>
        </p:txBody>
      </p:sp>
      <p:sp>
        <p:nvSpPr>
          <p:cNvPr id="7" name="Shape 201"/>
          <p:cNvSpPr txBox="1">
            <a:spLocks noGrp="1"/>
          </p:cNvSpPr>
          <p:nvPr/>
        </p:nvSpPr>
        <p:spPr>
          <a:xfrm>
            <a:off x="2250282" y="1388539"/>
            <a:ext cx="8229600" cy="4967700"/>
          </a:xfrm>
          <a:prstGeom prst="rect">
            <a:avLst/>
          </a:prstGeom>
          <a:ln w="38100" cap="flat">
            <a:solidFill>
              <a:srgbClr val="1155CC"/>
            </a:solidFill>
            <a:prstDash val="solid"/>
            <a:round/>
            <a:headEnd type="none" w="med" len="med"/>
            <a:tailEnd type="none" w="med" len="med"/>
          </a:ln>
        </p:spPr>
        <p:txBody>
          <a:bodyPr lIns="91425" tIns="91425" rIns="91425" bIns="91425" anchor="t" anchorCtr="0">
            <a:noAutofit/>
          </a:bodyPr>
          <a:lstStyle>
            <a:defPPr marR="0" algn="l" rtl="0">
              <a:lnSpc>
                <a:spcPct val="100000"/>
              </a:lnSpc>
              <a:spcBef>
                <a:spcPts val="0"/>
              </a:spcBef>
              <a:spcAft>
                <a:spcPts val="0"/>
              </a:spcAft>
            </a:defPPr>
            <a:lvl1pPr marL="342900" marR="0" indent="-152400" algn="l" rtl="0">
              <a:lnSpc>
                <a:spcPct val="100000"/>
              </a:lnSpc>
              <a:spcBef>
                <a:spcPts val="600"/>
              </a:spcBef>
              <a:spcAft>
                <a:spcPts val="0"/>
              </a:spcAft>
              <a:buSzPct val="100000"/>
              <a:buNone/>
              <a:defRPr sz="3000" b="0" i="0" u="none" strike="noStrike" cap="none" baseline="0">
                <a:solidFill>
                  <a:srgbClr val="000000"/>
                </a:solidFill>
                <a:latin typeface="Arial"/>
                <a:ea typeface="Arial"/>
                <a:cs typeface="Arial"/>
                <a:sym typeface="Arial"/>
                <a:rtl val="0"/>
              </a:defRPr>
            </a:lvl1pPr>
            <a:lvl2pPr marL="742950" marR="0" indent="-133350" algn="l" rtl="0">
              <a:lnSpc>
                <a:spcPct val="100000"/>
              </a:lnSpc>
              <a:spcBef>
                <a:spcPts val="480"/>
              </a:spcBef>
              <a:spcAft>
                <a:spcPts val="0"/>
              </a:spcAft>
              <a:buSzPct val="100000"/>
              <a:buNone/>
              <a:defRPr sz="2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SzPct val="100000"/>
              <a:buNone/>
              <a:defRPr sz="2400" b="0" i="0" u="none" strike="noStrike" cap="none" baseline="0">
                <a:solidFill>
                  <a:srgbClr val="000000"/>
                </a:solidFill>
                <a:latin typeface="Arial"/>
                <a:ea typeface="Arial"/>
                <a:cs typeface="Arial"/>
                <a:sym typeface="Arial"/>
                <a:rtl val="0"/>
              </a:defRPr>
            </a:lvl3pPr>
            <a:lvl4pPr marL="16002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4pPr>
            <a:lvl5pPr marL="20574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5pPr>
            <a:lvl6pPr marL="25146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6pPr>
            <a:lvl7pPr marL="29718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7pPr>
            <a:lvl8pPr marL="34290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8pPr>
            <a:lvl9pPr marL="38862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9pPr>
          </a:lstStyle>
          <a:p>
            <a:pPr lvl="0" rtl="0">
              <a:buNone/>
            </a:pPr>
            <a:r>
              <a:rPr lang="en" sz="2700" b="1" dirty="0">
                <a:solidFill>
                  <a:srgbClr val="FFFFFF"/>
                </a:solidFill>
              </a:rPr>
              <a:t>Your task:</a:t>
            </a:r>
            <a:r>
              <a:rPr lang="en" sz="2700" dirty="0">
                <a:solidFill>
                  <a:srgbClr val="FFFFFF"/>
                </a:solidFill>
              </a:rPr>
              <a:t> </a:t>
            </a:r>
          </a:p>
          <a:p>
            <a:pPr marL="457200" lvl="0" indent="-406400" rtl="0">
              <a:lnSpc>
                <a:spcPct val="150000"/>
              </a:lnSpc>
              <a:buClr>
                <a:srgbClr val="000000"/>
              </a:buClr>
              <a:buSzPct val="100000"/>
              <a:buFont typeface="Arial"/>
              <a:buChar char="❏"/>
            </a:pPr>
            <a:r>
              <a:rPr lang="en" sz="2700" dirty="0">
                <a:solidFill>
                  <a:srgbClr val="FFFFFF"/>
                </a:solidFill>
              </a:rPr>
              <a:t>Find a website on the legislative branch (Congress, bills, legislators) </a:t>
            </a:r>
          </a:p>
          <a:p>
            <a:pPr marL="457200" lvl="0" indent="-406400" rtl="0">
              <a:lnSpc>
                <a:spcPct val="150000"/>
              </a:lnSpc>
              <a:buClr>
                <a:srgbClr val="000000"/>
              </a:buClr>
              <a:buSzPct val="100000"/>
              <a:buFont typeface="Arial"/>
              <a:buChar char="❏"/>
            </a:pPr>
            <a:r>
              <a:rPr lang="en" sz="2700" dirty="0">
                <a:solidFill>
                  <a:srgbClr val="FFFFFF"/>
                </a:solidFill>
              </a:rPr>
              <a:t>Evaluate it using the C.A.R.S. method</a:t>
            </a:r>
          </a:p>
          <a:p>
            <a:pPr marL="457200" lvl="0" indent="-406400" rtl="0">
              <a:lnSpc>
                <a:spcPct val="150000"/>
              </a:lnSpc>
              <a:buClr>
                <a:srgbClr val="000000"/>
              </a:buClr>
              <a:buSzPct val="100000"/>
              <a:buFont typeface="Arial"/>
              <a:buChar char="❏"/>
            </a:pPr>
            <a:r>
              <a:rPr lang="en" sz="2700" dirty="0">
                <a:solidFill>
                  <a:srgbClr val="FFFFFF"/>
                </a:solidFill>
              </a:rPr>
              <a:t>Share your website with the class</a:t>
            </a:r>
          </a:p>
          <a:p>
            <a:pPr marL="457200" lvl="0" indent="-406400" rtl="0">
              <a:lnSpc>
                <a:spcPct val="150000"/>
              </a:lnSpc>
              <a:buClr>
                <a:srgbClr val="000000"/>
              </a:buClr>
              <a:buSzPct val="100000"/>
              <a:buFont typeface="Arial"/>
              <a:buChar char="❏"/>
            </a:pPr>
            <a:r>
              <a:rPr lang="en" sz="2700" dirty="0">
                <a:solidFill>
                  <a:srgbClr val="FFFFFF"/>
                </a:solidFill>
              </a:rPr>
              <a:t>Explain your evaluation of the website to the class</a:t>
            </a:r>
          </a:p>
          <a:p>
            <a:pPr marL="457200" lvl="0" indent="-406400">
              <a:lnSpc>
                <a:spcPct val="150000"/>
              </a:lnSpc>
              <a:buClr>
                <a:srgbClr val="000000"/>
              </a:buClr>
              <a:buSzPct val="100000"/>
              <a:buFont typeface="Arial"/>
              <a:buChar char="❏"/>
            </a:pPr>
            <a:r>
              <a:rPr lang="en" sz="2700" dirty="0">
                <a:solidFill>
                  <a:srgbClr val="FFFFFF"/>
                </a:solidFill>
              </a:rPr>
              <a:t>Complete the worksheet</a:t>
            </a:r>
          </a:p>
        </p:txBody>
      </p:sp>
    </p:spTree>
    <p:extLst>
      <p:ext uri="{BB962C8B-B14F-4D97-AF65-F5344CB8AC3E}">
        <p14:creationId xmlns:p14="http://schemas.microsoft.com/office/powerpoint/2010/main" val="14256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913" y="232343"/>
            <a:ext cx="9601200" cy="917412"/>
          </a:xfrm>
        </p:spPr>
        <p:txBody>
          <a:bodyPr/>
          <a:lstStyle/>
          <a:p>
            <a:pPr algn="ctr"/>
            <a:r>
              <a:rPr lang="en-US" sz="5400" dirty="0" smtClean="0"/>
              <a:t>CARS Method</a:t>
            </a:r>
            <a:endParaRPr lang="en-US" sz="5400" dirty="0"/>
          </a:p>
        </p:txBody>
      </p:sp>
      <p:sp>
        <p:nvSpPr>
          <p:cNvPr id="3" name="TextBox 2"/>
          <p:cNvSpPr txBox="1"/>
          <p:nvPr/>
        </p:nvSpPr>
        <p:spPr>
          <a:xfrm>
            <a:off x="443529" y="1975265"/>
            <a:ext cx="11511586" cy="1938992"/>
          </a:xfrm>
          <a:prstGeom prst="rect">
            <a:avLst/>
          </a:prstGeom>
          <a:noFill/>
        </p:spPr>
        <p:txBody>
          <a:bodyPr wrap="square" rtlCol="0">
            <a:spAutoFit/>
          </a:bodyPr>
          <a:lstStyle/>
          <a:p>
            <a:pPr>
              <a:buNone/>
            </a:pPr>
            <a:r>
              <a:rPr lang="en" sz="4000" dirty="0"/>
              <a:t>A set of criteria that will help you evaluate whether or not a website is fit to be used in your research papers.</a:t>
            </a:r>
          </a:p>
        </p:txBody>
      </p:sp>
      <p:pic>
        <p:nvPicPr>
          <p:cNvPr id="5" name="Picture 4" descr="evau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506" y="3293782"/>
            <a:ext cx="4205960" cy="2864929"/>
          </a:xfrm>
          <a:prstGeom prst="rect">
            <a:avLst/>
          </a:prstGeom>
        </p:spPr>
      </p:pic>
    </p:spTree>
    <p:extLst>
      <p:ext uri="{BB962C8B-B14F-4D97-AF65-F5344CB8AC3E}">
        <p14:creationId xmlns:p14="http://schemas.microsoft.com/office/powerpoint/2010/main" val="364833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833"/>
            <a:ext cx="12192000" cy="1025839"/>
          </a:xfrm>
        </p:spPr>
        <p:txBody>
          <a:bodyPr/>
          <a:lstStyle/>
          <a:p>
            <a:pPr algn="ctr"/>
            <a:r>
              <a:rPr lang="en-US" sz="5400" dirty="0" smtClean="0"/>
              <a:t>Conclusion </a:t>
            </a:r>
            <a:endParaRPr lang="en-US" sz="5400" dirty="0"/>
          </a:p>
        </p:txBody>
      </p:sp>
      <p:sp>
        <p:nvSpPr>
          <p:cNvPr id="4" name="Content Placeholder 3"/>
          <p:cNvSpPr>
            <a:spLocks noGrp="1"/>
          </p:cNvSpPr>
          <p:nvPr>
            <p:ph sz="half" idx="2"/>
          </p:nvPr>
        </p:nvSpPr>
        <p:spPr>
          <a:xfrm>
            <a:off x="1992306" y="1734830"/>
            <a:ext cx="8368376" cy="4390901"/>
          </a:xfrm>
        </p:spPr>
        <p:txBody>
          <a:bodyPr>
            <a:normAutofit fontScale="92500" lnSpcReduction="20000"/>
          </a:bodyPr>
          <a:lstStyle/>
          <a:p>
            <a:r>
              <a:rPr lang="en-US" sz="3200" dirty="0"/>
              <a:t>First, we introduced the CARS checklist for evaluating websites.</a:t>
            </a:r>
          </a:p>
          <a:p>
            <a:r>
              <a:rPr lang="en-US" sz="3200" dirty="0"/>
              <a:t>Then support, looking for bias or points of view was introduced.</a:t>
            </a:r>
          </a:p>
          <a:p>
            <a:r>
              <a:rPr lang="en-US" sz="3200" dirty="0"/>
              <a:t>Good and bad examples of websites were shown.</a:t>
            </a:r>
          </a:p>
          <a:p>
            <a:r>
              <a:rPr lang="en-US" sz="3200" dirty="0"/>
              <a:t>Students given the opportunity to find a legislative website, evaluate it using CARS method, then share it, explain evaluation to the class, and complete the worksheet. </a:t>
            </a:r>
          </a:p>
          <a:p>
            <a:pPr marL="0" indent="0">
              <a:buNone/>
            </a:pPr>
            <a:endParaRPr lang="en-US" dirty="0"/>
          </a:p>
        </p:txBody>
      </p:sp>
    </p:spTree>
    <p:extLst>
      <p:ext uri="{BB962C8B-B14F-4D97-AF65-F5344CB8AC3E}">
        <p14:creationId xmlns:p14="http://schemas.microsoft.com/office/powerpoint/2010/main" val="214727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000"/>
                                        <p:tgtEl>
                                          <p:spTgt spid="4">
                                            <p:txEl>
                                              <p:pRg st="0" end="0"/>
                                            </p:txEl>
                                          </p:spTgt>
                                        </p:tgtEl>
                                      </p:cBhvr>
                                    </p:animEffect>
                                    <p:anim calcmode="lin" valueType="num">
                                      <p:cBhvr>
                                        <p:cTn id="1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2000"/>
                                        <p:tgtEl>
                                          <p:spTgt spid="4">
                                            <p:txEl>
                                              <p:pRg st="1" end="1"/>
                                            </p:txEl>
                                          </p:spTgt>
                                        </p:tgtEl>
                                      </p:cBhvr>
                                    </p:animEffect>
                                    <p:anim calcmode="lin" valueType="num">
                                      <p:cBhvr>
                                        <p:cTn id="24"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2000"/>
                                        <p:tgtEl>
                                          <p:spTgt spid="4">
                                            <p:txEl>
                                              <p:pRg st="2" end="2"/>
                                            </p:txEl>
                                          </p:spTgt>
                                        </p:tgtEl>
                                      </p:cBhvr>
                                    </p:animEffect>
                                    <p:anim calcmode="lin" valueType="num">
                                      <p:cBhvr>
                                        <p:cTn id="31"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2000"/>
                                        <p:tgtEl>
                                          <p:spTgt spid="4">
                                            <p:txEl>
                                              <p:pRg st="3" end="3"/>
                                            </p:txEl>
                                          </p:spTgt>
                                        </p:tgtEl>
                                      </p:cBhvr>
                                    </p:animEffect>
                                    <p:anim calcmode="lin" valueType="num">
                                      <p:cBhvr>
                                        <p:cTn id="38"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12192000" cy="863600"/>
          </a:xfrm>
        </p:spPr>
        <p:txBody>
          <a:bodyPr/>
          <a:lstStyle/>
          <a:p>
            <a:pPr algn="ctr"/>
            <a:r>
              <a:rPr lang="en-US" sz="5400" dirty="0" smtClean="0"/>
              <a:t>References </a:t>
            </a:r>
            <a:endParaRPr lang="en-US" sz="5400" dirty="0"/>
          </a:p>
        </p:txBody>
      </p:sp>
      <p:sp>
        <p:nvSpPr>
          <p:cNvPr id="8" name="Shape 213"/>
          <p:cNvSpPr txBox="1">
            <a:spLocks noGrp="1"/>
          </p:cNvSpPr>
          <p:nvPr/>
        </p:nvSpPr>
        <p:spPr>
          <a:xfrm>
            <a:off x="889000" y="516641"/>
            <a:ext cx="11303000" cy="5507699"/>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342900" marR="0" indent="-152400" algn="l" rtl="0">
              <a:lnSpc>
                <a:spcPct val="100000"/>
              </a:lnSpc>
              <a:spcBef>
                <a:spcPts val="600"/>
              </a:spcBef>
              <a:spcAft>
                <a:spcPts val="0"/>
              </a:spcAft>
              <a:buSzPct val="100000"/>
              <a:buNone/>
              <a:defRPr sz="3000" b="0" i="0" u="none" strike="noStrike" cap="none" baseline="0">
                <a:solidFill>
                  <a:srgbClr val="000000"/>
                </a:solidFill>
                <a:latin typeface="Arial"/>
                <a:ea typeface="Arial"/>
                <a:cs typeface="Arial"/>
                <a:sym typeface="Arial"/>
                <a:rtl val="0"/>
              </a:defRPr>
            </a:lvl1pPr>
            <a:lvl2pPr marL="742950" marR="0" indent="-133350" algn="l" rtl="0">
              <a:lnSpc>
                <a:spcPct val="100000"/>
              </a:lnSpc>
              <a:spcBef>
                <a:spcPts val="480"/>
              </a:spcBef>
              <a:spcAft>
                <a:spcPts val="0"/>
              </a:spcAft>
              <a:buSzPct val="100000"/>
              <a:buNone/>
              <a:defRPr sz="2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SzPct val="100000"/>
              <a:buNone/>
              <a:defRPr sz="2400" b="0" i="0" u="none" strike="noStrike" cap="none" baseline="0">
                <a:solidFill>
                  <a:srgbClr val="000000"/>
                </a:solidFill>
                <a:latin typeface="Arial"/>
                <a:ea typeface="Arial"/>
                <a:cs typeface="Arial"/>
                <a:sym typeface="Arial"/>
                <a:rtl val="0"/>
              </a:defRPr>
            </a:lvl3pPr>
            <a:lvl4pPr marL="16002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4pPr>
            <a:lvl5pPr marL="20574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5pPr>
            <a:lvl6pPr marL="25146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6pPr>
            <a:lvl7pPr marL="29718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7pPr>
            <a:lvl8pPr marL="34290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8pPr>
            <a:lvl9pPr marL="38862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9pPr>
          </a:lstStyle>
          <a:p>
            <a:pPr lvl="0" rtl="0">
              <a:lnSpc>
                <a:spcPct val="200000"/>
              </a:lnSpc>
              <a:spcBef>
                <a:spcPts val="2400"/>
              </a:spcBef>
              <a:spcAft>
                <a:spcPts val="600"/>
              </a:spcAft>
              <a:buNone/>
            </a:pPr>
            <a:r>
              <a:rPr lang="en" sz="1200" dirty="0">
                <a:solidFill>
                  <a:schemeClr val="tx1"/>
                </a:solidFill>
                <a:latin typeface="+mn-lt"/>
                <a:ea typeface="Times New Roman"/>
                <a:cs typeface="Times New Roman"/>
                <a:sym typeface="Times New Roman"/>
              </a:rPr>
              <a:t>Barret, K. (n. d.). What Are the roles of the legislative branch of the United States government? </a:t>
            </a:r>
            <a:r>
              <a:rPr lang="en" sz="1200" i="1" dirty="0">
                <a:solidFill>
                  <a:schemeClr val="tx1"/>
                </a:solidFill>
                <a:latin typeface="+mn-lt"/>
                <a:ea typeface="Times New Roman"/>
                <a:cs typeface="Times New Roman"/>
                <a:sym typeface="Times New Roman"/>
              </a:rPr>
              <a:t>eHow.com.</a:t>
            </a:r>
            <a:r>
              <a:rPr lang="en" sz="1200" dirty="0">
                <a:solidFill>
                  <a:schemeClr val="tx1"/>
                </a:solidFill>
                <a:latin typeface="+mn-lt"/>
                <a:ea typeface="Times New Roman"/>
                <a:cs typeface="Times New Roman"/>
                <a:sym typeface="Times New Roman"/>
              </a:rPr>
              <a:t> Retrieved October 19, 2013, from</a:t>
            </a:r>
            <a:r>
              <a:rPr lang="en" sz="1200" dirty="0">
                <a:solidFill>
                  <a:schemeClr val="tx1"/>
                </a:solidFill>
                <a:latin typeface="+mn-lt"/>
                <a:ea typeface="Times New Roman"/>
                <a:cs typeface="Times New Roman"/>
                <a:sym typeface="Times New Roman"/>
                <a:hlinkClick r:id="rId2"/>
              </a:rPr>
              <a:t> </a:t>
            </a:r>
            <a:r>
              <a:rPr lang="en" sz="1200" u="sng" dirty="0">
                <a:solidFill>
                  <a:schemeClr val="tx1"/>
                </a:solidFill>
                <a:latin typeface="+mn-lt"/>
                <a:ea typeface="Times New Roman"/>
                <a:cs typeface="Times New Roman"/>
                <a:sym typeface="Times New Roman"/>
                <a:hlinkClick r:id="rId2"/>
              </a:rPr>
              <a:t>http://www.ehow.com/list_6908069_roles-branch-united-states-government_.</a:t>
            </a:r>
            <a:r>
              <a:rPr lang="en" sz="1200" u="sng" dirty="0" smtClean="0">
                <a:solidFill>
                  <a:schemeClr val="tx1"/>
                </a:solidFill>
                <a:latin typeface="+mn-lt"/>
                <a:ea typeface="Times New Roman"/>
                <a:cs typeface="Times New Roman"/>
                <a:sym typeface="Times New Roman"/>
                <a:hlinkClick r:id="rId2"/>
              </a:rPr>
              <a:t>html</a:t>
            </a:r>
            <a:endParaRPr lang="en-US" sz="1200" u="sng" dirty="0" smtClean="0">
              <a:solidFill>
                <a:schemeClr val="tx1"/>
              </a:solidFill>
              <a:latin typeface="+mn-lt"/>
              <a:ea typeface="Times New Roman"/>
              <a:cs typeface="Times New Roman"/>
              <a:sym typeface="Times New Roman"/>
              <a:hlinkClick r:id="rId2"/>
            </a:endParaRPr>
          </a:p>
          <a:p>
            <a:pPr>
              <a:lnSpc>
                <a:spcPct val="200000"/>
              </a:lnSpc>
              <a:spcBef>
                <a:spcPts val="2400"/>
              </a:spcBef>
              <a:spcAft>
                <a:spcPts val="600"/>
              </a:spcAft>
            </a:pPr>
            <a:r>
              <a:rPr lang="en-US" sz="1200" dirty="0">
                <a:solidFill>
                  <a:schemeClr val="tx1"/>
                </a:solidFill>
                <a:latin typeface="+mn-lt"/>
              </a:rPr>
              <a:t>Berkowitz, R.E. (2010). Big 6 Instructional unit design template. Retrieved October 5, 2013 from </a:t>
            </a:r>
            <a:r>
              <a:rPr lang="en-US" sz="1200" u="sng" dirty="0">
                <a:latin typeface="+mn-lt"/>
                <a:hlinkClick r:id="rId3"/>
              </a:rPr>
              <a:t> </a:t>
            </a:r>
            <a:r>
              <a:rPr lang="en-US" sz="1200" u="sng" dirty="0">
                <a:latin typeface="+mn-lt"/>
                <a:hlinkClick r:id="rId4"/>
              </a:rPr>
              <a:t>http://big6.com/media/freestuff/Berkowitz2.</a:t>
            </a:r>
            <a:r>
              <a:rPr lang="en-US" sz="1200" u="sng" dirty="0" smtClean="0">
                <a:latin typeface="+mn-lt"/>
                <a:hlinkClick r:id="rId4"/>
              </a:rPr>
              <a:t>Unit_design_template.pdf</a:t>
            </a:r>
            <a:endParaRPr lang="en-US" sz="1200" b="1" dirty="0">
              <a:latin typeface="+mn-lt"/>
            </a:endParaRPr>
          </a:p>
          <a:p>
            <a:pPr>
              <a:lnSpc>
                <a:spcPct val="200000"/>
              </a:lnSpc>
              <a:spcBef>
                <a:spcPts val="2400"/>
              </a:spcBef>
              <a:spcAft>
                <a:spcPts val="600"/>
              </a:spcAft>
            </a:pPr>
            <a:r>
              <a:rPr lang="en" sz="1200" dirty="0" smtClean="0">
                <a:solidFill>
                  <a:schemeClr val="tx1"/>
                </a:solidFill>
                <a:latin typeface="+mn-lt"/>
                <a:ea typeface="Times New Roman"/>
                <a:cs typeface="Times New Roman"/>
                <a:sym typeface="Times New Roman"/>
              </a:rPr>
              <a:t>Bluetooth</a:t>
            </a:r>
            <a:r>
              <a:rPr lang="en" sz="1200" dirty="0">
                <a:solidFill>
                  <a:schemeClr val="tx1"/>
                </a:solidFill>
                <a:latin typeface="+mn-lt"/>
                <a:ea typeface="Times New Roman"/>
                <a:cs typeface="Times New Roman"/>
                <a:sym typeface="Times New Roman"/>
              </a:rPr>
              <a:t>, (Yahoo! username). (2006). I have a question about the Legislative Branch? </a:t>
            </a:r>
            <a:r>
              <a:rPr lang="en" sz="1200" i="1" dirty="0">
                <a:solidFill>
                  <a:schemeClr val="tx1"/>
                </a:solidFill>
                <a:latin typeface="+mn-lt"/>
                <a:ea typeface="Times New Roman"/>
                <a:cs typeface="Times New Roman"/>
                <a:sym typeface="Times New Roman"/>
              </a:rPr>
              <a:t>answers.yahoo.com. </a:t>
            </a:r>
            <a:r>
              <a:rPr lang="en" sz="1200" dirty="0">
                <a:solidFill>
                  <a:schemeClr val="tx1"/>
                </a:solidFill>
                <a:latin typeface="+mn-lt"/>
                <a:ea typeface="Times New Roman"/>
                <a:cs typeface="Times New Roman"/>
                <a:sym typeface="Times New Roman"/>
              </a:rPr>
              <a:t>Retrieved October 19, 2013, from</a:t>
            </a:r>
            <a:r>
              <a:rPr lang="en" sz="1200" dirty="0">
                <a:solidFill>
                  <a:schemeClr val="tx1"/>
                </a:solidFill>
                <a:latin typeface="+mn-lt"/>
                <a:ea typeface="Times New Roman"/>
                <a:cs typeface="Times New Roman"/>
                <a:sym typeface="Times New Roman"/>
                <a:hlinkClick r:id="rId5"/>
              </a:rPr>
              <a:t> </a:t>
            </a:r>
            <a:r>
              <a:rPr lang="en" sz="1200" u="sng" dirty="0">
                <a:solidFill>
                  <a:schemeClr val="tx1"/>
                </a:solidFill>
                <a:latin typeface="+mn-lt"/>
                <a:ea typeface="Times New Roman"/>
                <a:cs typeface="Times New Roman"/>
                <a:sym typeface="Times New Roman"/>
                <a:hlinkClick r:id="rId5"/>
              </a:rPr>
              <a:t>http://answers.yahoo.com/question/index?qid=20070509153208AAmd9Cd</a:t>
            </a:r>
          </a:p>
          <a:p>
            <a:pPr lvl="0" rtl="0">
              <a:lnSpc>
                <a:spcPct val="200000"/>
              </a:lnSpc>
              <a:spcBef>
                <a:spcPts val="2400"/>
              </a:spcBef>
              <a:spcAft>
                <a:spcPts val="600"/>
              </a:spcAft>
              <a:buClr>
                <a:schemeClr val="dk1"/>
              </a:buClr>
              <a:buSzPct val="91666"/>
              <a:buFont typeface="Arial"/>
              <a:buNone/>
            </a:pPr>
            <a:r>
              <a:rPr lang="en" sz="1200" dirty="0">
                <a:solidFill>
                  <a:schemeClr val="tx1"/>
                </a:solidFill>
                <a:latin typeface="+mn-lt"/>
                <a:ea typeface="Times New Roman"/>
                <a:cs typeface="Times New Roman"/>
                <a:sym typeface="Times New Roman"/>
              </a:rPr>
              <a:t>Library of Congress (2013, April 30).Congress.gov: Overview of the legislative process. </a:t>
            </a:r>
            <a:r>
              <a:rPr lang="en" sz="1200" i="1" dirty="0">
                <a:solidFill>
                  <a:schemeClr val="tx1"/>
                </a:solidFill>
                <a:latin typeface="+mn-lt"/>
                <a:ea typeface="Times New Roman"/>
                <a:cs typeface="Times New Roman"/>
                <a:sym typeface="Times New Roman"/>
              </a:rPr>
              <a:t>YouTube.com. </a:t>
            </a:r>
            <a:r>
              <a:rPr lang="en" sz="1200" dirty="0">
                <a:solidFill>
                  <a:schemeClr val="tx1"/>
                </a:solidFill>
                <a:latin typeface="+mn-lt"/>
                <a:ea typeface="Times New Roman"/>
                <a:cs typeface="Times New Roman"/>
                <a:sym typeface="Times New Roman"/>
              </a:rPr>
              <a:t>Retrieved October 19, 2013, from</a:t>
            </a:r>
            <a:r>
              <a:rPr lang="en" sz="1200" dirty="0">
                <a:solidFill>
                  <a:schemeClr val="tx1"/>
                </a:solidFill>
                <a:latin typeface="+mn-lt"/>
                <a:ea typeface="Times New Roman"/>
                <a:cs typeface="Times New Roman"/>
                <a:sym typeface="Times New Roman"/>
                <a:hlinkClick r:id="rId6"/>
              </a:rPr>
              <a:t> </a:t>
            </a:r>
            <a:r>
              <a:rPr lang="en" sz="1200" u="sng" dirty="0">
                <a:solidFill>
                  <a:schemeClr val="tx1"/>
                </a:solidFill>
                <a:latin typeface="+mn-lt"/>
                <a:ea typeface="Times New Roman"/>
                <a:cs typeface="Times New Roman"/>
                <a:sym typeface="Times New Roman"/>
                <a:hlinkClick r:id="rId6"/>
              </a:rPr>
              <a:t>http://www.youtube.com/watch?v=E1CIWwu6KdQ</a:t>
            </a:r>
          </a:p>
          <a:p>
            <a:pPr lvl="0" rtl="0">
              <a:lnSpc>
                <a:spcPct val="200000"/>
              </a:lnSpc>
              <a:spcBef>
                <a:spcPts val="0"/>
              </a:spcBef>
              <a:buNone/>
            </a:pPr>
            <a:r>
              <a:rPr lang="en" sz="1200" dirty="0">
                <a:solidFill>
                  <a:schemeClr val="tx1"/>
                </a:solidFill>
                <a:latin typeface="+mn-lt"/>
                <a:ea typeface="Times New Roman"/>
                <a:cs typeface="Times New Roman"/>
                <a:sym typeface="Times New Roman"/>
              </a:rPr>
              <a:t>Library of Congress (n.d.). Thomas. </a:t>
            </a:r>
            <a:r>
              <a:rPr lang="en" sz="1200" i="1" dirty="0">
                <a:solidFill>
                  <a:schemeClr val="tx1"/>
                </a:solidFill>
                <a:latin typeface="+mn-lt"/>
                <a:ea typeface="Times New Roman"/>
                <a:cs typeface="Times New Roman"/>
                <a:sym typeface="Times New Roman"/>
              </a:rPr>
              <a:t>thomas.loc.gov.</a:t>
            </a:r>
            <a:r>
              <a:rPr lang="en" sz="1200" dirty="0">
                <a:solidFill>
                  <a:schemeClr val="tx1"/>
                </a:solidFill>
                <a:latin typeface="+mn-lt"/>
                <a:ea typeface="Times New Roman"/>
                <a:cs typeface="Times New Roman"/>
                <a:sym typeface="Times New Roman"/>
              </a:rPr>
              <a:t> Retrieved October 19, 2013, from</a:t>
            </a:r>
            <a:r>
              <a:rPr lang="en" sz="1200" dirty="0">
                <a:solidFill>
                  <a:schemeClr val="tx1"/>
                </a:solidFill>
                <a:latin typeface="+mn-lt"/>
                <a:ea typeface="Times New Roman"/>
                <a:cs typeface="Times New Roman"/>
                <a:sym typeface="Times New Roman"/>
                <a:hlinkClick r:id="rId7"/>
              </a:rPr>
              <a:t> </a:t>
            </a:r>
            <a:r>
              <a:rPr lang="en" sz="1200" u="sng" dirty="0">
                <a:solidFill>
                  <a:schemeClr val="tx1"/>
                </a:solidFill>
                <a:latin typeface="+mn-lt"/>
                <a:ea typeface="Times New Roman"/>
                <a:cs typeface="Times New Roman"/>
                <a:sym typeface="Times New Roman"/>
                <a:hlinkClick r:id="rId7"/>
              </a:rPr>
              <a:t>http://</a:t>
            </a:r>
            <a:r>
              <a:rPr lang="en" sz="1200" u="sng" dirty="0" smtClean="0">
                <a:solidFill>
                  <a:schemeClr val="tx1"/>
                </a:solidFill>
                <a:latin typeface="+mn-lt"/>
                <a:ea typeface="Times New Roman"/>
                <a:cs typeface="Times New Roman"/>
                <a:sym typeface="Times New Roman"/>
                <a:hlinkClick r:id="rId7"/>
              </a:rPr>
              <a:t>thomas.loc.gov/home/thomas.php</a:t>
            </a:r>
            <a:endParaRPr lang="en-US" sz="1200" u="sng" dirty="0" smtClean="0">
              <a:solidFill>
                <a:schemeClr val="tx1"/>
              </a:solidFill>
              <a:latin typeface="+mn-lt"/>
              <a:ea typeface="Times New Roman"/>
              <a:cs typeface="Times New Roman"/>
              <a:sym typeface="Times New Roman"/>
              <a:hlinkClick r:id="rId7"/>
            </a:endParaRPr>
          </a:p>
          <a:p>
            <a:pPr>
              <a:lnSpc>
                <a:spcPct val="200000"/>
              </a:lnSpc>
              <a:spcBef>
                <a:spcPts val="0"/>
              </a:spcBef>
            </a:pPr>
            <a:r>
              <a:rPr lang="en" sz="1200" dirty="0">
                <a:solidFill>
                  <a:schemeClr val="tx1"/>
                </a:solidFill>
                <a:latin typeface="+mn-lt"/>
                <a:ea typeface="Times New Roman"/>
                <a:cs typeface="Times New Roman"/>
                <a:sym typeface="Times New Roman"/>
              </a:rPr>
              <a:t>McGraw-Hill Higher Education. (2003). The CARS checklist (Credibility, accuracy, reasonableness, support).  </a:t>
            </a:r>
            <a:r>
              <a:rPr lang="en" sz="1200" i="1" dirty="0">
                <a:solidFill>
                  <a:schemeClr val="tx1"/>
                </a:solidFill>
                <a:latin typeface="+mn-lt"/>
                <a:ea typeface="Times New Roman"/>
                <a:cs typeface="Times New Roman"/>
                <a:sym typeface="Times New Roman"/>
              </a:rPr>
              <a:t>highered.mcgraw-hill.com.</a:t>
            </a:r>
            <a:r>
              <a:rPr lang="en" sz="1200" dirty="0">
                <a:solidFill>
                  <a:schemeClr val="tx1"/>
                </a:solidFill>
                <a:latin typeface="+mn-lt"/>
                <a:ea typeface="Times New Roman"/>
                <a:cs typeface="Times New Roman"/>
                <a:sym typeface="Times New Roman"/>
              </a:rPr>
              <a:t> Retrieved October 19, 2013, from</a:t>
            </a:r>
            <a:r>
              <a:rPr lang="en" sz="1200" dirty="0">
                <a:solidFill>
                  <a:schemeClr val="tx1"/>
                </a:solidFill>
                <a:latin typeface="+mn-lt"/>
                <a:ea typeface="Times New Roman"/>
                <a:cs typeface="Times New Roman"/>
                <a:sym typeface="Times New Roman"/>
                <a:hlinkClick r:id="rId8"/>
              </a:rPr>
              <a:t> </a:t>
            </a:r>
            <a:r>
              <a:rPr lang="en" sz="1200" u="sng" dirty="0">
                <a:solidFill>
                  <a:schemeClr val="tx1"/>
                </a:solidFill>
                <a:latin typeface="+mn-lt"/>
                <a:ea typeface="Times New Roman"/>
                <a:cs typeface="Times New Roman"/>
                <a:sym typeface="Times New Roman"/>
                <a:hlinkClick r:id="rId8"/>
              </a:rPr>
              <a:t>http://highered.mcgraw-hill.com/sites/0079876543/student_view0/research_center-999/research_papers30/conducting_web-based_research.html</a:t>
            </a:r>
          </a:p>
          <a:p>
            <a:pPr lvl="0" rtl="0">
              <a:lnSpc>
                <a:spcPct val="200000"/>
              </a:lnSpc>
              <a:spcBef>
                <a:spcPts val="0"/>
              </a:spcBef>
              <a:buNone/>
            </a:pPr>
            <a:endParaRPr lang="en" sz="1200" u="sng" dirty="0">
              <a:solidFill>
                <a:schemeClr val="tx1"/>
              </a:solidFill>
              <a:latin typeface="+mn-lt"/>
              <a:ea typeface="Times New Roman"/>
              <a:cs typeface="Times New Roman"/>
              <a:sym typeface="Times New Roman"/>
              <a:hlinkClick r:id="rId7"/>
            </a:endParaRPr>
          </a:p>
          <a:p>
            <a:endParaRPr lang="en" sz="1200" u="sng" dirty="0">
              <a:solidFill>
                <a:schemeClr val="tx1"/>
              </a:solidFill>
              <a:latin typeface="+mn-lt"/>
              <a:ea typeface="Times New Roman"/>
              <a:cs typeface="Times New Roman"/>
              <a:sym typeface="Times New Roman"/>
              <a:hlinkClick r:id="rId7"/>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p:txBody>
      </p:sp>
    </p:spTree>
    <p:extLst>
      <p:ext uri="{BB962C8B-B14F-4D97-AF65-F5344CB8AC3E}">
        <p14:creationId xmlns:p14="http://schemas.microsoft.com/office/powerpoint/2010/main" val="48853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4860"/>
          </a:xfrm>
        </p:spPr>
        <p:txBody>
          <a:bodyPr/>
          <a:lstStyle/>
          <a:p>
            <a:pPr algn="ctr"/>
            <a:r>
              <a:rPr lang="en-US" sz="5400" dirty="0" smtClean="0"/>
              <a:t>References </a:t>
            </a:r>
            <a:endParaRPr lang="en-US" sz="5400" dirty="0"/>
          </a:p>
        </p:txBody>
      </p:sp>
      <p:sp>
        <p:nvSpPr>
          <p:cNvPr id="4" name="Shape 219"/>
          <p:cNvSpPr txBox="1">
            <a:spLocks noGrp="1"/>
          </p:cNvSpPr>
          <p:nvPr/>
        </p:nvSpPr>
        <p:spPr>
          <a:xfrm>
            <a:off x="800100" y="886412"/>
            <a:ext cx="11391900" cy="49677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342900" marR="0" indent="-152400" algn="l" rtl="0">
              <a:lnSpc>
                <a:spcPct val="100000"/>
              </a:lnSpc>
              <a:spcBef>
                <a:spcPts val="600"/>
              </a:spcBef>
              <a:spcAft>
                <a:spcPts val="0"/>
              </a:spcAft>
              <a:buSzPct val="100000"/>
              <a:buNone/>
              <a:defRPr sz="3000" b="0" i="0" u="none" strike="noStrike" cap="none" baseline="0">
                <a:solidFill>
                  <a:srgbClr val="000000"/>
                </a:solidFill>
                <a:latin typeface="Arial"/>
                <a:ea typeface="Arial"/>
                <a:cs typeface="Arial"/>
                <a:sym typeface="Arial"/>
                <a:rtl val="0"/>
              </a:defRPr>
            </a:lvl1pPr>
            <a:lvl2pPr marL="742950" marR="0" indent="-133350" algn="l" rtl="0">
              <a:lnSpc>
                <a:spcPct val="100000"/>
              </a:lnSpc>
              <a:spcBef>
                <a:spcPts val="480"/>
              </a:spcBef>
              <a:spcAft>
                <a:spcPts val="0"/>
              </a:spcAft>
              <a:buSzPct val="100000"/>
              <a:buNone/>
              <a:defRPr sz="2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SzPct val="100000"/>
              <a:buNone/>
              <a:defRPr sz="2400" b="0" i="0" u="none" strike="noStrike" cap="none" baseline="0">
                <a:solidFill>
                  <a:srgbClr val="000000"/>
                </a:solidFill>
                <a:latin typeface="Arial"/>
                <a:ea typeface="Arial"/>
                <a:cs typeface="Arial"/>
                <a:sym typeface="Arial"/>
                <a:rtl val="0"/>
              </a:defRPr>
            </a:lvl3pPr>
            <a:lvl4pPr marL="16002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4pPr>
            <a:lvl5pPr marL="20574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5pPr>
            <a:lvl6pPr marL="25146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6pPr>
            <a:lvl7pPr marL="29718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7pPr>
            <a:lvl8pPr marL="34290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8pPr>
            <a:lvl9pPr marL="38862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9pPr>
          </a:lstStyle>
          <a:p>
            <a:pPr lvl="0" rtl="0">
              <a:lnSpc>
                <a:spcPct val="200000"/>
              </a:lnSpc>
              <a:spcBef>
                <a:spcPts val="2400"/>
              </a:spcBef>
              <a:spcAft>
                <a:spcPts val="600"/>
              </a:spcAft>
              <a:buClr>
                <a:schemeClr val="dk1"/>
              </a:buClr>
              <a:buSzPct val="91666"/>
              <a:buFont typeface="Arial"/>
              <a:buNone/>
            </a:pPr>
            <a:r>
              <a:rPr lang="en-US" sz="1200" dirty="0" smtClean="0">
                <a:solidFill>
                  <a:srgbClr val="FFFFFF"/>
                </a:solidFill>
                <a:latin typeface="+mn-lt"/>
              </a:rPr>
              <a:t>T</a:t>
            </a:r>
            <a:r>
              <a:rPr lang="en" sz="1200" dirty="0" smtClean="0">
                <a:solidFill>
                  <a:srgbClr val="FFFFFF"/>
                </a:solidFill>
                <a:latin typeface="+mn-lt"/>
              </a:rPr>
              <a:t>he </a:t>
            </a:r>
            <a:r>
              <a:rPr lang="en" sz="1200" dirty="0">
                <a:solidFill>
                  <a:srgbClr val="FFFFFF"/>
                </a:solidFill>
                <a:latin typeface="+mn-lt"/>
              </a:rPr>
              <a:t>Onion (1997, August 5). Executive, legislative, judicial branches merge. </a:t>
            </a:r>
            <a:r>
              <a:rPr lang="en" sz="1200" i="1" dirty="0">
                <a:solidFill>
                  <a:srgbClr val="FFFFFF"/>
                </a:solidFill>
                <a:latin typeface="+mn-lt"/>
              </a:rPr>
              <a:t>The Onion</a:t>
            </a:r>
            <a:r>
              <a:rPr lang="en" sz="1200" dirty="0">
                <a:solidFill>
                  <a:srgbClr val="FFFFFF"/>
                </a:solidFill>
                <a:latin typeface="+mn-lt"/>
              </a:rPr>
              <a:t>. Retrieved October 19, 2013, from</a:t>
            </a:r>
            <a:r>
              <a:rPr lang="en" sz="1200" dirty="0">
                <a:solidFill>
                  <a:srgbClr val="FFFFFF"/>
                </a:solidFill>
                <a:latin typeface="+mn-lt"/>
                <a:hlinkClick r:id="rId2"/>
              </a:rPr>
              <a:t> </a:t>
            </a:r>
            <a:r>
              <a:rPr lang="en" sz="1200" u="sng" dirty="0">
                <a:solidFill>
                  <a:srgbClr val="FFFFFF"/>
                </a:solidFill>
                <a:latin typeface="+mn-lt"/>
                <a:hlinkClick r:id="rId2"/>
              </a:rPr>
              <a:t>http://www.theonion.com/articles/executive-legislative-judicial-branches-merge,4476</a:t>
            </a:r>
            <a:r>
              <a:rPr lang="en" sz="1200" u="sng" dirty="0" smtClean="0">
                <a:solidFill>
                  <a:srgbClr val="FFFFFF"/>
                </a:solidFill>
                <a:latin typeface="+mn-lt"/>
                <a:hlinkClick r:id="rId2"/>
              </a:rPr>
              <a:t>/</a:t>
            </a:r>
            <a:endParaRPr lang="en-US" sz="1200" u="sng" dirty="0" smtClean="0">
              <a:solidFill>
                <a:srgbClr val="FFFFFF"/>
              </a:solidFill>
              <a:latin typeface="+mn-lt"/>
              <a:hlinkClick r:id="rId2"/>
            </a:endParaRPr>
          </a:p>
          <a:p>
            <a:pPr>
              <a:lnSpc>
                <a:spcPct val="200000"/>
              </a:lnSpc>
              <a:spcBef>
                <a:spcPts val="2400"/>
              </a:spcBef>
              <a:spcAft>
                <a:spcPts val="600"/>
              </a:spcAft>
              <a:buClr>
                <a:schemeClr val="dk1"/>
              </a:buClr>
              <a:buSzPct val="91666"/>
            </a:pPr>
            <a:r>
              <a:rPr lang="en-US" sz="1200" i="1" dirty="0">
                <a:solidFill>
                  <a:srgbClr val="FFFFFF"/>
                </a:solidFill>
                <a:latin typeface="+mn-lt"/>
                <a:cs typeface="Franklin Gothic Medium body"/>
              </a:rPr>
              <a:t>Oxford English Dictionary</a:t>
            </a:r>
            <a:r>
              <a:rPr lang="en-US" sz="1200" dirty="0">
                <a:solidFill>
                  <a:srgbClr val="FFFFFF"/>
                </a:solidFill>
                <a:latin typeface="+mn-lt"/>
                <a:cs typeface="Franklin Gothic Medium body"/>
              </a:rPr>
              <a:t>. (1989). (2</a:t>
            </a:r>
            <a:r>
              <a:rPr lang="en-US" sz="1200" baseline="30000" dirty="0">
                <a:solidFill>
                  <a:srgbClr val="FFFFFF"/>
                </a:solidFill>
                <a:latin typeface="+mn-lt"/>
                <a:cs typeface="Franklin Gothic Medium body"/>
              </a:rPr>
              <a:t>nd</a:t>
            </a:r>
            <a:r>
              <a:rPr lang="en-US" sz="1200" dirty="0">
                <a:solidFill>
                  <a:srgbClr val="FFFFFF"/>
                </a:solidFill>
                <a:latin typeface="+mn-lt"/>
                <a:cs typeface="Franklin Gothic Medium body"/>
              </a:rPr>
              <a:t> ed.). Oxford: Clarendon</a:t>
            </a:r>
            <a:r>
              <a:rPr lang="en-US" sz="1200" dirty="0" smtClean="0">
                <a:solidFill>
                  <a:srgbClr val="FFFFFF"/>
                </a:solidFill>
                <a:latin typeface="+mn-lt"/>
                <a:cs typeface="Franklin Gothic Medium body"/>
              </a:rPr>
              <a:t>.</a:t>
            </a:r>
            <a:endParaRPr lang="en" sz="1200" u="sng" dirty="0">
              <a:solidFill>
                <a:srgbClr val="FFFFFF"/>
              </a:solidFill>
              <a:latin typeface="+mn-lt"/>
              <a:cs typeface="Franklin Gothic Medium body"/>
              <a:hlinkClick r:id="rId2"/>
            </a:endParaRPr>
          </a:p>
          <a:p>
            <a:pPr lvl="0" rtl="0">
              <a:lnSpc>
                <a:spcPct val="200000"/>
              </a:lnSpc>
              <a:spcBef>
                <a:spcPts val="0"/>
              </a:spcBef>
              <a:buClr>
                <a:schemeClr val="dk1"/>
              </a:buClr>
              <a:buSzPct val="91666"/>
              <a:buFont typeface="Arial"/>
              <a:buNone/>
            </a:pPr>
            <a:r>
              <a:rPr lang="en" sz="1200" dirty="0">
                <a:solidFill>
                  <a:srgbClr val="FFFFFF"/>
                </a:solidFill>
                <a:latin typeface="+mn-lt"/>
                <a:ea typeface="Times New Roman"/>
                <a:cs typeface="Times New Roman"/>
                <a:sym typeface="Times New Roman"/>
              </a:rPr>
              <a:t>The Regents of the University of California. (2012). Evaluating web pages: Techniques to apply &amp; questions to ask. </a:t>
            </a:r>
            <a:r>
              <a:rPr lang="en" sz="1200" i="1" dirty="0">
                <a:solidFill>
                  <a:srgbClr val="FFFFFF"/>
                </a:solidFill>
                <a:latin typeface="+mn-lt"/>
                <a:ea typeface="Times New Roman"/>
                <a:cs typeface="Times New Roman"/>
                <a:sym typeface="Times New Roman"/>
              </a:rPr>
              <a:t>lib.berkeley.edu. </a:t>
            </a:r>
            <a:r>
              <a:rPr lang="en" sz="1200" dirty="0">
                <a:solidFill>
                  <a:srgbClr val="FFFFFF"/>
                </a:solidFill>
                <a:latin typeface="+mn-lt"/>
                <a:ea typeface="Times New Roman"/>
                <a:cs typeface="Times New Roman"/>
                <a:sym typeface="Times New Roman"/>
              </a:rPr>
              <a:t>Retrieved October 19, 2013, from</a:t>
            </a:r>
            <a:r>
              <a:rPr lang="en" sz="1200" dirty="0">
                <a:solidFill>
                  <a:srgbClr val="FFFFFF"/>
                </a:solidFill>
                <a:latin typeface="+mn-lt"/>
                <a:ea typeface="Times New Roman"/>
                <a:cs typeface="Times New Roman"/>
                <a:sym typeface="Times New Roman"/>
                <a:hlinkClick r:id="rId3"/>
              </a:rPr>
              <a:t> </a:t>
            </a:r>
            <a:r>
              <a:rPr lang="en" sz="1200" u="sng" dirty="0">
                <a:solidFill>
                  <a:srgbClr val="FFFFFF"/>
                </a:solidFill>
                <a:latin typeface="+mn-lt"/>
                <a:ea typeface="Times New Roman"/>
                <a:cs typeface="Times New Roman"/>
                <a:sym typeface="Times New Roman"/>
                <a:hlinkClick r:id="rId3"/>
              </a:rPr>
              <a:t>http://www.lib.berkeley.edu/TeachingLib/Guides/Internet/Evaluate.html</a:t>
            </a:r>
          </a:p>
          <a:p>
            <a:pPr lvl="0" rtl="0">
              <a:lnSpc>
                <a:spcPct val="200000"/>
              </a:lnSpc>
              <a:spcBef>
                <a:spcPts val="0"/>
              </a:spcBef>
              <a:buClr>
                <a:schemeClr val="dk1"/>
              </a:buClr>
              <a:buSzPct val="91666"/>
              <a:buFont typeface="Arial"/>
              <a:buNone/>
            </a:pPr>
            <a:r>
              <a:rPr lang="en" sz="1200" dirty="0">
                <a:solidFill>
                  <a:srgbClr val="FFFFFF"/>
                </a:solidFill>
                <a:latin typeface="+mn-lt"/>
                <a:ea typeface="Times New Roman"/>
                <a:cs typeface="Times New Roman"/>
                <a:sym typeface="Times New Roman"/>
              </a:rPr>
              <a:t>Sheridan Libraries. (2010). Evaluating information found on the internet. </a:t>
            </a:r>
            <a:r>
              <a:rPr lang="en" sz="1200" i="1" dirty="0">
                <a:solidFill>
                  <a:srgbClr val="FFFFFF"/>
                </a:solidFill>
                <a:latin typeface="+mn-lt"/>
                <a:ea typeface="Times New Roman"/>
                <a:cs typeface="Times New Roman"/>
                <a:sym typeface="Times New Roman"/>
              </a:rPr>
              <a:t>guides.library.jhu.edu.</a:t>
            </a:r>
            <a:r>
              <a:rPr lang="en" sz="1200" dirty="0">
                <a:solidFill>
                  <a:srgbClr val="FFFFFF"/>
                </a:solidFill>
                <a:latin typeface="+mn-lt"/>
                <a:ea typeface="Times New Roman"/>
                <a:cs typeface="Times New Roman"/>
                <a:sym typeface="Times New Roman"/>
              </a:rPr>
              <a:t> Retrieved October 19, 2013, from</a:t>
            </a:r>
            <a:r>
              <a:rPr lang="en" sz="1200" dirty="0">
                <a:solidFill>
                  <a:srgbClr val="FFFFFF"/>
                </a:solidFill>
                <a:latin typeface="+mn-lt"/>
                <a:ea typeface="Times New Roman"/>
                <a:cs typeface="Times New Roman"/>
                <a:sym typeface="Times New Roman"/>
                <a:hlinkClick r:id="rId4"/>
              </a:rPr>
              <a:t> </a:t>
            </a:r>
            <a:r>
              <a:rPr lang="en" sz="1200" u="sng" dirty="0">
                <a:solidFill>
                  <a:srgbClr val="FFFFFF"/>
                </a:solidFill>
                <a:latin typeface="+mn-lt"/>
                <a:ea typeface="Times New Roman"/>
                <a:cs typeface="Times New Roman"/>
                <a:sym typeface="Times New Roman"/>
                <a:hlinkClick r:id="rId4"/>
              </a:rPr>
              <a:t>http://guides.library.jhu.edu/evaluatinginformation</a:t>
            </a:r>
          </a:p>
          <a:p>
            <a:pPr lvl="0" rtl="0">
              <a:lnSpc>
                <a:spcPct val="200000"/>
              </a:lnSpc>
              <a:spcBef>
                <a:spcPts val="0"/>
              </a:spcBef>
              <a:buClr>
                <a:schemeClr val="dk1"/>
              </a:buClr>
              <a:buSzPct val="91666"/>
              <a:buFont typeface="Arial"/>
              <a:buNone/>
            </a:pPr>
            <a:r>
              <a:rPr lang="en" sz="1200" dirty="0">
                <a:solidFill>
                  <a:srgbClr val="FFFFFF"/>
                </a:solidFill>
                <a:latin typeface="+mn-lt"/>
                <a:ea typeface="Times New Roman"/>
                <a:cs typeface="Times New Roman"/>
                <a:sym typeface="Times New Roman"/>
              </a:rPr>
              <a:t>Superintendent of Documents, Government Printing Office (2007, February 7). Ben’s guide to U.S. government for kids. </a:t>
            </a:r>
            <a:r>
              <a:rPr lang="en" sz="1200" i="1" dirty="0">
                <a:solidFill>
                  <a:srgbClr val="FFFFFF"/>
                </a:solidFill>
                <a:latin typeface="+mn-lt"/>
                <a:ea typeface="Times New Roman"/>
                <a:cs typeface="Times New Roman"/>
                <a:sym typeface="Times New Roman"/>
              </a:rPr>
              <a:t>bensguide.gpo.gov.</a:t>
            </a:r>
            <a:r>
              <a:rPr lang="en" sz="1200" dirty="0">
                <a:solidFill>
                  <a:srgbClr val="FFFFFF"/>
                </a:solidFill>
                <a:latin typeface="+mn-lt"/>
                <a:ea typeface="Times New Roman"/>
                <a:cs typeface="Times New Roman"/>
                <a:sym typeface="Times New Roman"/>
              </a:rPr>
              <a:t> Retrieved October 19, 2013, from</a:t>
            </a:r>
            <a:r>
              <a:rPr lang="en" sz="1200" dirty="0">
                <a:solidFill>
                  <a:srgbClr val="FFFFFF"/>
                </a:solidFill>
                <a:latin typeface="+mn-lt"/>
                <a:ea typeface="Times New Roman"/>
                <a:cs typeface="Times New Roman"/>
                <a:sym typeface="Times New Roman"/>
                <a:hlinkClick r:id="rId5"/>
              </a:rPr>
              <a:t> </a:t>
            </a:r>
            <a:r>
              <a:rPr lang="en" sz="1200" u="sng" dirty="0">
                <a:solidFill>
                  <a:srgbClr val="FFFFFF"/>
                </a:solidFill>
                <a:latin typeface="+mn-lt"/>
                <a:ea typeface="Times New Roman"/>
                <a:cs typeface="Times New Roman"/>
                <a:sym typeface="Times New Roman"/>
                <a:hlinkClick r:id="rId5"/>
              </a:rPr>
              <a:t>http://bensguide.gpo.gov/9-12/government/national/legislative.html</a:t>
            </a:r>
          </a:p>
          <a:p>
            <a:endParaRPr lang="en" sz="1200" u="sng" dirty="0">
              <a:solidFill>
                <a:schemeClr val="hlink"/>
              </a:solidFill>
              <a:latin typeface="Times New Roman"/>
              <a:ea typeface="Times New Roman"/>
              <a:cs typeface="Times New Roman"/>
              <a:sym typeface="Times New Roman"/>
              <a:hlinkClick r:id="rId5"/>
            </a:endParaRPr>
          </a:p>
        </p:txBody>
      </p:sp>
    </p:spTree>
    <p:extLst>
      <p:ext uri="{BB962C8B-B14F-4D97-AF65-F5344CB8AC3E}">
        <p14:creationId xmlns:p14="http://schemas.microsoft.com/office/powerpoint/2010/main" val="378478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14045"/>
            <a:ext cx="12191999" cy="1569660"/>
          </a:xfrm>
          <a:prstGeom prst="rect">
            <a:avLst/>
          </a:prstGeom>
          <a:noFill/>
          <a:effectLst>
            <a:outerShdw blurRad="152400" dist="317500" dir="5400000" sx="90000" sy="-19000" rotWithShape="0">
              <a:prstClr val="black">
                <a:alpha val="15000"/>
              </a:prstClr>
            </a:outerShd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Thank you!</a:t>
            </a:r>
            <a:endParaRPr lang="en-US" sz="9600" b="1" cap="none" spc="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567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721" y="382960"/>
            <a:ext cx="9601200" cy="1636088"/>
          </a:xfrm>
        </p:spPr>
        <p:txBody>
          <a:bodyPr/>
          <a:lstStyle/>
          <a:p>
            <a:r>
              <a:rPr lang="en" sz="5400" dirty="0"/>
              <a:t>CARS Method for evaluating websites</a:t>
            </a:r>
            <a:endParaRPr lang="en-US" sz="5400" dirty="0"/>
          </a:p>
        </p:txBody>
      </p:sp>
      <p:sp>
        <p:nvSpPr>
          <p:cNvPr id="3" name="TextBox 2"/>
          <p:cNvSpPr txBox="1"/>
          <p:nvPr/>
        </p:nvSpPr>
        <p:spPr>
          <a:xfrm>
            <a:off x="383048" y="2176823"/>
            <a:ext cx="6491647" cy="3062377"/>
          </a:xfrm>
          <a:prstGeom prst="rect">
            <a:avLst/>
          </a:prstGeom>
          <a:noFill/>
        </p:spPr>
        <p:txBody>
          <a:bodyPr wrap="square" rtlCol="0">
            <a:spAutoFit/>
          </a:bodyPr>
          <a:lstStyle/>
          <a:p>
            <a:pPr marL="342900" lvl="0" indent="-152400">
              <a:spcBef>
                <a:spcPts val="600"/>
              </a:spcBef>
              <a:buSzPct val="100000"/>
            </a:pPr>
            <a:r>
              <a:rPr lang="en" sz="4000" b="1" kern="0" dirty="0" smtClean="0">
                <a:latin typeface="Arial"/>
                <a:ea typeface="Arial"/>
                <a:cs typeface="Arial"/>
                <a:sym typeface="Arial"/>
                <a:rtl val="0"/>
              </a:rPr>
              <a:t>C</a:t>
            </a:r>
            <a:r>
              <a:rPr lang="en" sz="4000" kern="0" dirty="0" smtClean="0">
                <a:latin typeface="Arial"/>
                <a:ea typeface="Arial"/>
                <a:cs typeface="Arial"/>
                <a:sym typeface="Arial"/>
                <a:rtl val="0"/>
              </a:rPr>
              <a:t>redibility</a:t>
            </a:r>
            <a:endParaRPr lang="en-US" sz="4000" kern="0" dirty="0">
              <a:latin typeface="Arial"/>
              <a:ea typeface="Arial"/>
              <a:cs typeface="Arial"/>
              <a:sym typeface="Arial"/>
              <a:rtl val="0"/>
            </a:endParaRPr>
          </a:p>
          <a:p>
            <a:pPr marL="342900" lvl="0" indent="-152400">
              <a:spcBef>
                <a:spcPts val="600"/>
              </a:spcBef>
              <a:buSzPct val="100000"/>
            </a:pPr>
            <a:r>
              <a:rPr lang="en" sz="4000" b="1" kern="0" dirty="0" smtClean="0">
                <a:latin typeface="Arial"/>
                <a:ea typeface="Arial"/>
                <a:cs typeface="Arial"/>
                <a:sym typeface="Arial"/>
                <a:rtl val="0"/>
              </a:rPr>
              <a:t>A</a:t>
            </a:r>
            <a:r>
              <a:rPr lang="en" sz="4000" kern="0" dirty="0" smtClean="0">
                <a:latin typeface="Arial"/>
                <a:ea typeface="Arial"/>
                <a:cs typeface="Arial"/>
                <a:sym typeface="Arial"/>
                <a:rtl val="0"/>
              </a:rPr>
              <a:t>ccuracy </a:t>
            </a:r>
            <a:endParaRPr lang="en-US" sz="4000" kern="0" dirty="0" smtClean="0">
              <a:latin typeface="Arial"/>
              <a:ea typeface="Arial"/>
              <a:cs typeface="Arial"/>
              <a:sym typeface="Arial"/>
              <a:rtl val="0"/>
            </a:endParaRPr>
          </a:p>
          <a:p>
            <a:pPr marL="342900" lvl="0" indent="-152400">
              <a:spcBef>
                <a:spcPts val="600"/>
              </a:spcBef>
              <a:buSzPct val="100000"/>
            </a:pPr>
            <a:r>
              <a:rPr lang="en" sz="4000" b="1" kern="0" dirty="0" smtClean="0">
                <a:latin typeface="Arial"/>
                <a:ea typeface="Arial"/>
                <a:cs typeface="Arial"/>
                <a:sym typeface="Arial"/>
                <a:rtl val="0"/>
              </a:rPr>
              <a:t>R</a:t>
            </a:r>
            <a:r>
              <a:rPr lang="en" sz="4000" kern="0" dirty="0" smtClean="0">
                <a:latin typeface="Arial"/>
                <a:ea typeface="Arial"/>
                <a:cs typeface="Arial"/>
                <a:sym typeface="Arial"/>
                <a:rtl val="0"/>
              </a:rPr>
              <a:t>easonableness</a:t>
            </a:r>
            <a:endParaRPr lang="en-US" sz="4000" kern="0" dirty="0" smtClean="0">
              <a:latin typeface="Arial"/>
              <a:ea typeface="Arial"/>
              <a:cs typeface="Arial"/>
              <a:sym typeface="Arial"/>
              <a:rtl val="0"/>
            </a:endParaRPr>
          </a:p>
          <a:p>
            <a:pPr marL="342900" lvl="0" indent="-152400">
              <a:spcBef>
                <a:spcPts val="600"/>
              </a:spcBef>
              <a:buSzPct val="100000"/>
            </a:pPr>
            <a:r>
              <a:rPr lang="en" sz="4000" b="1" kern="0" dirty="0" smtClean="0">
                <a:latin typeface="Arial"/>
                <a:ea typeface="Arial"/>
                <a:cs typeface="Arial"/>
                <a:sym typeface="Arial"/>
                <a:rtl val="0"/>
              </a:rPr>
              <a:t>S</a:t>
            </a:r>
            <a:r>
              <a:rPr lang="en" sz="4000" kern="0" dirty="0" smtClean="0">
                <a:latin typeface="Arial"/>
                <a:ea typeface="Arial"/>
                <a:cs typeface="Arial"/>
                <a:sym typeface="Arial"/>
                <a:rtl val="0"/>
              </a:rPr>
              <a:t>upport</a:t>
            </a:r>
            <a:endParaRPr lang="en" sz="4000" kern="0" dirty="0">
              <a:latin typeface="Arial"/>
              <a:ea typeface="Arial"/>
              <a:cs typeface="Arial"/>
              <a:sym typeface="Arial"/>
              <a:rtl val="0"/>
            </a:endParaRPr>
          </a:p>
          <a:p>
            <a:endParaRPr lang="en-US" dirty="0"/>
          </a:p>
        </p:txBody>
      </p:sp>
      <p:pic>
        <p:nvPicPr>
          <p:cNvPr id="4" name="Picture 3" descr="ford_focus_st_2013_side.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486400" y="1490230"/>
            <a:ext cx="6025899" cy="4508662"/>
          </a:xfrm>
          <a:prstGeom prst="rect">
            <a:avLst/>
          </a:prstGeom>
          <a:effectLst>
            <a:glow rad="1511300">
              <a:schemeClr val="bg1">
                <a:alpha val="30000"/>
              </a:schemeClr>
            </a:glow>
            <a:softEdge rad="292100"/>
          </a:effectLst>
        </p:spPr>
      </p:pic>
    </p:spTree>
    <p:extLst>
      <p:ext uri="{BB962C8B-B14F-4D97-AF65-F5344CB8AC3E}">
        <p14:creationId xmlns:p14="http://schemas.microsoft.com/office/powerpoint/2010/main" val="205621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427" y="309791"/>
            <a:ext cx="9601200" cy="979370"/>
          </a:xfrm>
        </p:spPr>
        <p:txBody>
          <a:bodyPr/>
          <a:lstStyle/>
          <a:p>
            <a:pPr algn="ctr"/>
            <a:r>
              <a:rPr lang="en" sz="5400" dirty="0"/>
              <a:t>Credibility</a:t>
            </a:r>
            <a:endParaRPr lang="en-US" sz="5400" dirty="0"/>
          </a:p>
        </p:txBody>
      </p:sp>
      <p:sp>
        <p:nvSpPr>
          <p:cNvPr id="3" name="Content Placeholder 2"/>
          <p:cNvSpPr>
            <a:spLocks noGrp="1"/>
          </p:cNvSpPr>
          <p:nvPr>
            <p:ph idx="1"/>
          </p:nvPr>
        </p:nvSpPr>
        <p:spPr>
          <a:xfrm>
            <a:off x="619473" y="1672658"/>
            <a:ext cx="6045353" cy="4267200"/>
          </a:xfrm>
        </p:spPr>
        <p:txBody>
          <a:bodyPr>
            <a:noAutofit/>
          </a:bodyPr>
          <a:lstStyle/>
          <a:p>
            <a:pPr marL="0" indent="0">
              <a:buNone/>
            </a:pPr>
            <a:r>
              <a:rPr lang="en-US" sz="3200" dirty="0"/>
              <a:t>Indicators to Credibility:</a:t>
            </a:r>
          </a:p>
          <a:p>
            <a:r>
              <a:rPr lang="en-US" sz="3200" dirty="0"/>
              <a:t>Does the site include the author’s credentials?</a:t>
            </a:r>
          </a:p>
          <a:p>
            <a:r>
              <a:rPr lang="en-US" sz="3200" dirty="0"/>
              <a:t>Can the author/organization be contacted?</a:t>
            </a:r>
          </a:p>
          <a:p>
            <a:r>
              <a:rPr lang="en-US" sz="3200" dirty="0"/>
              <a:t>Does the information come from a credible source?</a:t>
            </a:r>
          </a:p>
        </p:txBody>
      </p:sp>
      <p:pic>
        <p:nvPicPr>
          <p:cNvPr id="4" name="Picture 3" descr="as-credibility.jpg"/>
          <p:cNvPicPr>
            <a:picLocks noChangeAspect="1"/>
          </p:cNvPicPr>
          <p:nvPr/>
        </p:nvPicPr>
        <p:blipFill>
          <a:blip r:embed="rId3">
            <a:extLst>
              <a:ext uri="{BEBA8EAE-BF5A-486C-A8C5-ECC9F3942E4B}">
                <a14:imgProps xmlns:a14="http://schemas.microsoft.com/office/drawing/2010/main">
                  <a14:imgLayer r:embed="rId4">
                    <a14:imgEffect>
                      <a14:backgroundRemoval t="9959" b="94191" l="5525" r="89503"/>
                    </a14:imgEffect>
                  </a14:imgLayer>
                </a14:imgProps>
              </a:ext>
              <a:ext uri="{28A0092B-C50C-407E-A947-70E740481C1C}">
                <a14:useLocalDpi xmlns:a14="http://schemas.microsoft.com/office/drawing/2010/main" val="0"/>
              </a:ext>
            </a:extLst>
          </a:blip>
          <a:stretch>
            <a:fillRect/>
          </a:stretch>
        </p:blipFill>
        <p:spPr>
          <a:xfrm>
            <a:off x="7356241" y="1221884"/>
            <a:ext cx="4011086" cy="5340728"/>
          </a:xfrm>
          <a:prstGeom prst="rect">
            <a:avLst/>
          </a:prstGeom>
        </p:spPr>
      </p:pic>
    </p:spTree>
    <p:extLst>
      <p:ext uri="{BB962C8B-B14F-4D97-AF65-F5344CB8AC3E}">
        <p14:creationId xmlns:p14="http://schemas.microsoft.com/office/powerpoint/2010/main" val="403572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1364"/>
            <a:ext cx="9601200" cy="778006"/>
          </a:xfrm>
        </p:spPr>
        <p:txBody>
          <a:bodyPr/>
          <a:lstStyle/>
          <a:p>
            <a:pPr algn="ctr"/>
            <a:r>
              <a:rPr lang="en-US" sz="5400" dirty="0" smtClean="0"/>
              <a:t>Accuracy</a:t>
            </a:r>
            <a:endParaRPr lang="en-US" sz="5400" dirty="0"/>
          </a:p>
        </p:txBody>
      </p:sp>
      <p:sp>
        <p:nvSpPr>
          <p:cNvPr id="3" name="Content Placeholder 2"/>
          <p:cNvSpPr>
            <a:spLocks noGrp="1"/>
          </p:cNvSpPr>
          <p:nvPr>
            <p:ph idx="1"/>
          </p:nvPr>
        </p:nvSpPr>
        <p:spPr>
          <a:xfrm>
            <a:off x="784333" y="1796573"/>
            <a:ext cx="6463499" cy="4267200"/>
          </a:xfrm>
        </p:spPr>
        <p:txBody>
          <a:bodyPr>
            <a:normAutofit/>
          </a:bodyPr>
          <a:lstStyle/>
          <a:p>
            <a:pPr marL="0" indent="0">
              <a:buNone/>
            </a:pPr>
            <a:r>
              <a:rPr lang="en-US" sz="3200" dirty="0"/>
              <a:t>Indicators of a Lack of Accuracy:</a:t>
            </a:r>
          </a:p>
          <a:p>
            <a:r>
              <a:rPr lang="en-US" sz="3200" dirty="0"/>
              <a:t>Does the page you are looking at have a date that tells you when it was published or updated?</a:t>
            </a:r>
          </a:p>
          <a:p>
            <a:r>
              <a:rPr lang="en-US" sz="3200" dirty="0"/>
              <a:t>Does it use words that are passive rather than direct? </a:t>
            </a:r>
          </a:p>
          <a:p>
            <a:r>
              <a:rPr lang="en-US" sz="3200" dirty="0"/>
              <a:t>Is the </a:t>
            </a:r>
            <a:r>
              <a:rPr lang="en-US" sz="3200" dirty="0" smtClean="0"/>
              <a:t>information </a:t>
            </a:r>
            <a:r>
              <a:rPr lang="en-US" sz="3200" dirty="0"/>
              <a:t>outdated?</a:t>
            </a:r>
          </a:p>
        </p:txBody>
      </p:sp>
      <p:pic>
        <p:nvPicPr>
          <p:cNvPr id="4" name="Picture 3" descr="600px-Ambox_outdated_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679" y="1936258"/>
            <a:ext cx="3791004" cy="3791004"/>
          </a:xfrm>
          <a:prstGeom prst="rect">
            <a:avLst/>
          </a:prstGeom>
        </p:spPr>
      </p:pic>
    </p:spTree>
    <p:extLst>
      <p:ext uri="{BB962C8B-B14F-4D97-AF65-F5344CB8AC3E}">
        <p14:creationId xmlns:p14="http://schemas.microsoft.com/office/powerpoint/2010/main" val="13022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966" y="185873"/>
            <a:ext cx="9601200" cy="886433"/>
          </a:xfrm>
        </p:spPr>
        <p:txBody>
          <a:bodyPr/>
          <a:lstStyle/>
          <a:p>
            <a:pPr algn="ctr"/>
            <a:r>
              <a:rPr lang="en-US" sz="5400" dirty="0"/>
              <a:t>Reasonableness</a:t>
            </a:r>
          </a:p>
        </p:txBody>
      </p:sp>
      <p:sp>
        <p:nvSpPr>
          <p:cNvPr id="3" name="TextBox 2"/>
          <p:cNvSpPr txBox="1"/>
          <p:nvPr/>
        </p:nvSpPr>
        <p:spPr>
          <a:xfrm>
            <a:off x="371684" y="1889726"/>
            <a:ext cx="7449161" cy="3816429"/>
          </a:xfrm>
          <a:prstGeom prst="rect">
            <a:avLst/>
          </a:prstGeom>
          <a:noFill/>
        </p:spPr>
        <p:txBody>
          <a:bodyPr wrap="square" rtlCol="0">
            <a:spAutoFit/>
          </a:bodyPr>
          <a:lstStyle/>
          <a:p>
            <a:r>
              <a:rPr lang="en-US" sz="3200" dirty="0"/>
              <a:t>Indicators of a Lack of </a:t>
            </a:r>
            <a:r>
              <a:rPr lang="en-US" sz="3200" b="1" dirty="0" smtClean="0"/>
              <a:t>R</a:t>
            </a:r>
            <a:r>
              <a:rPr lang="en-US" sz="3200" dirty="0" smtClean="0"/>
              <a:t>easonableness:</a:t>
            </a:r>
            <a:endParaRPr lang="en-US" sz="3200" dirty="0"/>
          </a:p>
          <a:p>
            <a:pPr marL="457200" indent="-457200">
              <a:buFont typeface="Wingdings" charset="2"/>
              <a:buChar char="§"/>
            </a:pPr>
            <a:r>
              <a:rPr lang="en-US" sz="3200" dirty="0"/>
              <a:t>Intemperate tone or language (“stupid jerks,” “shrill </a:t>
            </a:r>
            <a:r>
              <a:rPr lang="en-US" sz="3200" b="1" dirty="0"/>
              <a:t>cries</a:t>
            </a:r>
            <a:r>
              <a:rPr lang="en-US" sz="3200" dirty="0"/>
              <a:t> of my extremist opponents”)</a:t>
            </a:r>
          </a:p>
          <a:p>
            <a:pPr marL="457200" indent="-457200">
              <a:buFont typeface="Wingdings" charset="2"/>
              <a:buChar char="§"/>
            </a:pPr>
            <a:r>
              <a:rPr lang="en-US" sz="3200" dirty="0" err="1"/>
              <a:t>Overclaims</a:t>
            </a:r>
            <a:r>
              <a:rPr lang="en-US" sz="3200" dirty="0"/>
              <a:t> (“Thousands of children are murdered every day in the United States.”)</a:t>
            </a:r>
          </a:p>
          <a:p>
            <a:endParaRPr lang="en-US" dirty="0"/>
          </a:p>
        </p:txBody>
      </p:sp>
      <p:pic>
        <p:nvPicPr>
          <p:cNvPr id="4" name="Picture 3" descr="findingevaluating10.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0935" y="2233364"/>
            <a:ext cx="3500365" cy="2971240"/>
          </a:xfrm>
          <a:prstGeom prst="rect">
            <a:avLst/>
          </a:prstGeom>
        </p:spPr>
      </p:pic>
    </p:spTree>
    <p:extLst>
      <p:ext uri="{BB962C8B-B14F-4D97-AF65-F5344CB8AC3E}">
        <p14:creationId xmlns:p14="http://schemas.microsoft.com/office/powerpoint/2010/main" val="162597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966" y="216854"/>
            <a:ext cx="9601200" cy="793495"/>
          </a:xfrm>
        </p:spPr>
        <p:txBody>
          <a:bodyPr/>
          <a:lstStyle/>
          <a:p>
            <a:pPr algn="ctr"/>
            <a:r>
              <a:rPr lang="en-US" sz="5400" dirty="0" smtClean="0"/>
              <a:t>Reasonableness (continued)</a:t>
            </a:r>
            <a:endParaRPr lang="en-US" sz="5400" dirty="0"/>
          </a:p>
        </p:txBody>
      </p:sp>
      <p:sp>
        <p:nvSpPr>
          <p:cNvPr id="4" name="TextBox 3"/>
          <p:cNvSpPr txBox="1"/>
          <p:nvPr/>
        </p:nvSpPr>
        <p:spPr>
          <a:xfrm>
            <a:off x="154869" y="1564244"/>
            <a:ext cx="7123938" cy="5293756"/>
          </a:xfrm>
          <a:prstGeom prst="rect">
            <a:avLst/>
          </a:prstGeom>
          <a:noFill/>
        </p:spPr>
        <p:txBody>
          <a:bodyPr wrap="square" rtlCol="0">
            <a:spAutoFit/>
          </a:bodyPr>
          <a:lstStyle/>
          <a:p>
            <a:pPr marL="457200" indent="-457200">
              <a:buFont typeface="Wingdings" charset="2"/>
              <a:buChar char="§"/>
            </a:pPr>
            <a:r>
              <a:rPr lang="en-US" sz="3200" dirty="0"/>
              <a:t>Sweeping statements of excessive significance (“This is the most important idea ever conceived!”)</a:t>
            </a:r>
          </a:p>
          <a:p>
            <a:pPr marL="457200" indent="-457200">
              <a:buFont typeface="Wingdings" charset="2"/>
              <a:buChar char="§"/>
            </a:pPr>
            <a:r>
              <a:rPr lang="en-US" sz="3200" dirty="0"/>
              <a:t>Conflict of interest (“Welcome to the Old Stogie Tobacco Company Home Page. To read our report, ‘Cigarettes Make You Live Longer,’ click here.” or “When you buy a stereo, beware of other brands that lack our patented circuitry.”)</a:t>
            </a:r>
          </a:p>
          <a:p>
            <a:endParaRPr lang="en-US" dirty="0"/>
          </a:p>
        </p:txBody>
      </p:sp>
      <p:pic>
        <p:nvPicPr>
          <p:cNvPr id="5" name="Picture 4" descr="Conflict-of-interest-for-public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840" y="1671259"/>
            <a:ext cx="4772934" cy="3579700"/>
          </a:xfrm>
          <a:prstGeom prst="rect">
            <a:avLst/>
          </a:prstGeom>
        </p:spPr>
      </p:pic>
    </p:spTree>
    <p:extLst>
      <p:ext uri="{BB962C8B-B14F-4D97-AF65-F5344CB8AC3E}">
        <p14:creationId xmlns:p14="http://schemas.microsoft.com/office/powerpoint/2010/main" val="285903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Support</a:t>
            </a:r>
            <a:endParaRPr lang="en-US" sz="5400" dirty="0"/>
          </a:p>
        </p:txBody>
      </p:sp>
      <p:sp>
        <p:nvSpPr>
          <p:cNvPr id="3" name="TextBox 2"/>
          <p:cNvSpPr txBox="1"/>
          <p:nvPr/>
        </p:nvSpPr>
        <p:spPr>
          <a:xfrm>
            <a:off x="278764" y="1626403"/>
            <a:ext cx="7960225" cy="5016757"/>
          </a:xfrm>
          <a:prstGeom prst="rect">
            <a:avLst/>
          </a:prstGeom>
          <a:noFill/>
        </p:spPr>
        <p:txBody>
          <a:bodyPr wrap="square" rtlCol="0">
            <a:spAutoFit/>
          </a:bodyPr>
          <a:lstStyle/>
          <a:p>
            <a:r>
              <a:rPr lang="en-US" sz="3200" dirty="0"/>
              <a:t>Indicators of a Lack of </a:t>
            </a:r>
            <a:r>
              <a:rPr lang="en-US" sz="3200" dirty="0" smtClean="0"/>
              <a:t>Support:</a:t>
            </a:r>
            <a:endParaRPr lang="en-US" sz="3200" dirty="0"/>
          </a:p>
          <a:p>
            <a:pPr marL="457200" indent="-457200">
              <a:buFont typeface="Wingdings" charset="2"/>
              <a:buChar char="§"/>
            </a:pPr>
            <a:r>
              <a:rPr lang="en-US" sz="3200" dirty="0"/>
              <a:t>Numbers or statistics presented without an identified source for them</a:t>
            </a:r>
          </a:p>
          <a:p>
            <a:pPr marL="457200" indent="-457200">
              <a:buFont typeface="Wingdings" charset="2"/>
              <a:buChar char="§"/>
            </a:pPr>
            <a:r>
              <a:rPr lang="en-US" sz="3200" dirty="0"/>
              <a:t>Absence of source documentation when the discussion clearly needs such documentation</a:t>
            </a:r>
          </a:p>
          <a:p>
            <a:pPr marL="457200" indent="-457200">
              <a:buFont typeface="Wingdings" charset="2"/>
              <a:buChar char="§"/>
            </a:pPr>
            <a:r>
              <a:rPr lang="en-US" sz="3200" dirty="0"/>
              <a:t>Lack of any other sources that present the same information or acknowledge that the same information exists (lack of corroboration)</a:t>
            </a:r>
          </a:p>
        </p:txBody>
      </p:sp>
      <p:pic>
        <p:nvPicPr>
          <p:cNvPr id="4" name="Picture 3" descr="no-support-48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0598" y="1651143"/>
            <a:ext cx="3336493" cy="3336493"/>
          </a:xfrm>
          <a:prstGeom prst="rect">
            <a:avLst/>
          </a:prstGeom>
          <a:effectLst>
            <a:softEdge rad="76200"/>
          </a:effectLst>
        </p:spPr>
      </p:pic>
    </p:spTree>
    <p:extLst>
      <p:ext uri="{BB962C8B-B14F-4D97-AF65-F5344CB8AC3E}">
        <p14:creationId xmlns:p14="http://schemas.microsoft.com/office/powerpoint/2010/main" val="312320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2786</Words>
  <Application>Microsoft Macintosh PowerPoint</Application>
  <PresentationFormat>Custom</PresentationFormat>
  <Paragraphs>184</Paragraphs>
  <Slides>33</Slides>
  <Notes>19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Blue Tan Gradient 16x9</vt:lpstr>
      <vt:lpstr>High School Seniors Evaluating Websites for Research on the United States Legislative Branch</vt:lpstr>
      <vt:lpstr>Introduction</vt:lpstr>
      <vt:lpstr>CARS Method</vt:lpstr>
      <vt:lpstr>CARS Method for evaluating websites</vt:lpstr>
      <vt:lpstr>Credibility</vt:lpstr>
      <vt:lpstr>Accuracy</vt:lpstr>
      <vt:lpstr>Reasonableness</vt:lpstr>
      <vt:lpstr>Reasonableness (continued)</vt:lpstr>
      <vt:lpstr>Support</vt:lpstr>
      <vt:lpstr>Looking for Bias or Point of View</vt:lpstr>
      <vt:lpstr>Information</vt:lpstr>
      <vt:lpstr>Propaganda </vt:lpstr>
      <vt:lpstr>Disinformation</vt:lpstr>
      <vt:lpstr>Questions to Consider: Train your mind!!</vt:lpstr>
      <vt:lpstr>PowerPoint Presentation</vt:lpstr>
      <vt:lpstr>Good Website #1: Thomas.gov</vt:lpstr>
      <vt:lpstr>Good Website # 1 Thomas</vt:lpstr>
      <vt:lpstr>Good Website #2 Ben's Guide to U.S Goverment for Kids</vt:lpstr>
      <vt:lpstr>Good Website #2 Ben's Guide to U.S Goverment for Kids</vt:lpstr>
      <vt:lpstr>Good Website #3 Library of Congress Youtube Videos</vt:lpstr>
      <vt:lpstr>Good Website #3 Library of Congress Youtube Videos</vt:lpstr>
      <vt:lpstr>Bad Website #1 eHow</vt:lpstr>
      <vt:lpstr>Bad Website #1 eHow</vt:lpstr>
      <vt:lpstr>Bad Website #2 The Onion </vt:lpstr>
      <vt:lpstr>Bad Website #2 The Onion</vt:lpstr>
      <vt:lpstr>Bad Website #3 Yahoo Answers</vt:lpstr>
      <vt:lpstr>Bad Website #3 Yahoo Answers</vt:lpstr>
      <vt:lpstr>Bad Website #3 Yahoo Answers</vt:lpstr>
      <vt:lpstr>Your Turn!!!</vt:lpstr>
      <vt:lpstr>Conclusion </vt:lpstr>
      <vt:lpstr>References </vt:lpstr>
      <vt:lpstr>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2013-10-22T07:35:34Z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